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  <p:sldMasterId id="2147483695" r:id="rId2"/>
  </p:sldMasterIdLst>
  <p:sldIdLst>
    <p:sldId id="257" r:id="rId3"/>
    <p:sldId id="258" r:id="rId4"/>
    <p:sldId id="259" r:id="rId5"/>
    <p:sldId id="260" r:id="rId6"/>
    <p:sldId id="262" r:id="rId7"/>
    <p:sldId id="261" r:id="rId8"/>
    <p:sldId id="264" r:id="rId9"/>
    <p:sldId id="265" r:id="rId10"/>
    <p:sldId id="263" r:id="rId11"/>
    <p:sldId id="266" r:id="rId12"/>
    <p:sldId id="270" r:id="rId13"/>
    <p:sldId id="269" r:id="rId14"/>
    <p:sldId id="272" r:id="rId15"/>
    <p:sldId id="273" r:id="rId16"/>
    <p:sldId id="274" r:id="rId17"/>
    <p:sldId id="276" r:id="rId18"/>
    <p:sldId id="275" r:id="rId19"/>
    <p:sldId id="268" r:id="rId20"/>
    <p:sldId id="284" r:id="rId21"/>
    <p:sldId id="283" r:id="rId22"/>
    <p:sldId id="281" r:id="rId23"/>
    <p:sldId id="282" r:id="rId24"/>
    <p:sldId id="277" r:id="rId25"/>
    <p:sldId id="278" r:id="rId26"/>
    <p:sldId id="285" r:id="rId27"/>
    <p:sldId id="279" r:id="rId28"/>
    <p:sldId id="28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8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4304188/pdf/13104_2015_Article_971.pdf" TargetMode="External"/><Relationship Id="rId2" Type="http://schemas.openxmlformats.org/officeDocument/2006/relationships/hyperlink" Target="https://www.researchgate.net/publication/354599872_Design_and_Fabrication_of_a_3D_Printed_Myoelectric_Prosthetic_Arm" TargetMode="External"/><Relationship Id="rId1" Type="http://schemas.openxmlformats.org/officeDocument/2006/relationships/hyperlink" Target="https://www.gminsights.com/industry-analysis/upper-limb-prosthetics-market" TargetMode="External"/><Relationship Id="rId6" Type="http://schemas.openxmlformats.org/officeDocument/2006/relationships/hyperlink" Target="https://scholar.google.com/scholar_lookup?title=University+of+California+Los+Angeles.+Prosthetics-Orthotics+Education+Program.:+Prosthetic+principles,+upper+extremity+amputations+:+fabrication+and+fitting+principles&amp;author=JJ+Bray&amp;publication_year=1970&amp;" TargetMode="External"/><Relationship Id="rId5" Type="http://schemas.openxmlformats.org/officeDocument/2006/relationships/hyperlink" Target="https://www.grandviewresearch.com/industry-analysis/robotic-prosthetics-market" TargetMode="External"/><Relationship Id="rId4" Type="http://schemas.openxmlformats.org/officeDocument/2006/relationships/hyperlink" Target="https://www.ncbi.nlm.nih.gov/pmc/articles/PMC5698676/pdf/arm-41-875.pdf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4304188/pdf/13104_2015_Article_971.pdf" TargetMode="External"/><Relationship Id="rId2" Type="http://schemas.openxmlformats.org/officeDocument/2006/relationships/hyperlink" Target="https://www.researchgate.net/publication/354599872_Design_and_Fabrication_of_a_3D_Printed_Myoelectric_Prosthetic_Arm" TargetMode="External"/><Relationship Id="rId1" Type="http://schemas.openxmlformats.org/officeDocument/2006/relationships/hyperlink" Target="https://www.gminsights.com/industry-analysis/upper-limb-prosthetics-market" TargetMode="External"/><Relationship Id="rId6" Type="http://schemas.openxmlformats.org/officeDocument/2006/relationships/hyperlink" Target="https://scholar.google.com/scholar_lookup?title=University+of+California+Los+Angeles.+Prosthetics-Orthotics+Education+Program.:+Prosthetic+principles,+upper+extremity+amputations+:+fabrication+and+fitting+principles&amp;author=JJ+Bray&amp;publication_year=1970&amp;" TargetMode="External"/><Relationship Id="rId5" Type="http://schemas.openxmlformats.org/officeDocument/2006/relationships/hyperlink" Target="https://www.grandviewresearch.com/industry-analysis/robotic-prosthetics-market" TargetMode="External"/><Relationship Id="rId4" Type="http://schemas.openxmlformats.org/officeDocument/2006/relationships/hyperlink" Target="https://www.ncbi.nlm.nih.gov/pmc/articles/PMC5698676/pdf/arm-41-875.pdf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4BE2BB-0348-4527-873D-DCFCF74EE16A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F800EE8-49EA-4F01-B90A-5FD900B16DFE}">
      <dgm:prSet phldrT="[Text]"/>
      <dgm:spPr/>
      <dgm:t>
        <a:bodyPr/>
        <a:lstStyle/>
        <a:p>
          <a:r>
            <a:rPr lang="en-US" b="1" i="0"/>
            <a:t>Mechanical Design &amp; Actuation</a:t>
          </a:r>
          <a:r>
            <a:rPr lang="en-US" b="0" i="0"/>
            <a:t>:</a:t>
          </a:r>
          <a:endParaRPr lang="en-US" dirty="0"/>
        </a:p>
      </dgm:t>
    </dgm:pt>
    <dgm:pt modelId="{678AA297-C680-435F-A7D8-E53DA317DF0F}" type="parTrans" cxnId="{EB8716F3-642F-4C9E-96C1-2B3B8C09C32E}">
      <dgm:prSet/>
      <dgm:spPr/>
      <dgm:t>
        <a:bodyPr/>
        <a:lstStyle/>
        <a:p>
          <a:endParaRPr lang="en-US"/>
        </a:p>
      </dgm:t>
    </dgm:pt>
    <dgm:pt modelId="{C1338691-9A6F-4260-B51F-10A3850EAE2E}" type="sibTrans" cxnId="{EB8716F3-642F-4C9E-96C1-2B3B8C09C32E}">
      <dgm:prSet/>
      <dgm:spPr/>
      <dgm:t>
        <a:bodyPr/>
        <a:lstStyle/>
        <a:p>
          <a:endParaRPr lang="en-US"/>
        </a:p>
      </dgm:t>
    </dgm:pt>
    <dgm:pt modelId="{B69CDA73-5F53-4B3B-AA33-58985E49F12D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Presents 3D printable designs with electronically actuated components.</a:t>
          </a:r>
          <a:endParaRPr lang="en-US" dirty="0"/>
        </a:p>
      </dgm:t>
    </dgm:pt>
    <dgm:pt modelId="{736852C2-8521-48F8-A4AB-AD26F4DFB306}" type="parTrans" cxnId="{7A13E686-1F1C-478D-9EB3-CAD6543B9334}">
      <dgm:prSet/>
      <dgm:spPr/>
      <dgm:t>
        <a:bodyPr/>
        <a:lstStyle/>
        <a:p>
          <a:endParaRPr lang="en-US"/>
        </a:p>
      </dgm:t>
    </dgm:pt>
    <dgm:pt modelId="{2D132B16-A9D0-4C3B-8EB0-C4FD326BF8D1}" type="sibTrans" cxnId="{7A13E686-1F1C-478D-9EB3-CAD6543B9334}">
      <dgm:prSet/>
      <dgm:spPr/>
      <dgm:t>
        <a:bodyPr/>
        <a:lstStyle/>
        <a:p>
          <a:endParaRPr lang="en-US"/>
        </a:p>
      </dgm:t>
    </dgm:pt>
    <dgm:pt modelId="{02F26A57-F87D-4346-86C4-289A7AF4C8F7}">
      <dgm:prSet phldrT="[Text]"/>
      <dgm:spPr/>
      <dgm:t>
        <a:bodyPr/>
        <a:lstStyle/>
        <a:p>
          <a:r>
            <a:rPr lang="en-US" b="1" i="0"/>
            <a:t>Electrical Design &amp; Control</a:t>
          </a:r>
          <a:endParaRPr lang="en-US" dirty="0"/>
        </a:p>
      </dgm:t>
    </dgm:pt>
    <dgm:pt modelId="{06A446D6-25EC-4775-A77E-84C718EDE3AC}" type="parTrans" cxnId="{A00357A3-FBD6-4FB8-8A8D-F2C118E067B9}">
      <dgm:prSet/>
      <dgm:spPr/>
      <dgm:t>
        <a:bodyPr/>
        <a:lstStyle/>
        <a:p>
          <a:endParaRPr lang="en-US"/>
        </a:p>
      </dgm:t>
    </dgm:pt>
    <dgm:pt modelId="{C4A5F412-5AE1-4203-873E-C836EC17A5C9}" type="sibTrans" cxnId="{A00357A3-FBD6-4FB8-8A8D-F2C118E067B9}">
      <dgm:prSet/>
      <dgm:spPr/>
      <dgm:t>
        <a:bodyPr/>
        <a:lstStyle/>
        <a:p>
          <a:endParaRPr lang="en-US"/>
        </a:p>
      </dgm:t>
    </dgm:pt>
    <dgm:pt modelId="{E4EA0234-61CB-43F8-8709-16834A109774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Involves electromyography sensing for capturing muscle movements.</a:t>
          </a:r>
          <a:endParaRPr lang="en-US" dirty="0"/>
        </a:p>
      </dgm:t>
    </dgm:pt>
    <dgm:pt modelId="{99AA28CA-E4B0-412C-9070-F4376674BF31}" type="parTrans" cxnId="{CCEBAF4A-A88D-47DF-8C69-CA380FD4FA8B}">
      <dgm:prSet/>
      <dgm:spPr/>
      <dgm:t>
        <a:bodyPr/>
        <a:lstStyle/>
        <a:p>
          <a:endParaRPr lang="en-US"/>
        </a:p>
      </dgm:t>
    </dgm:pt>
    <dgm:pt modelId="{E0F1A556-1E46-40BB-94F6-208B3F3453A3}" type="sibTrans" cxnId="{CCEBAF4A-A88D-47DF-8C69-CA380FD4FA8B}">
      <dgm:prSet/>
      <dgm:spPr/>
      <dgm:t>
        <a:bodyPr/>
        <a:lstStyle/>
        <a:p>
          <a:endParaRPr lang="en-US"/>
        </a:p>
      </dgm:t>
    </dgm:pt>
    <dgm:pt modelId="{084BDACC-115B-4BA3-8F4E-F53BC305FBC3}">
      <dgm:prSet phldrT="[Text]"/>
      <dgm:spPr/>
      <dgm:t>
        <a:bodyPr/>
        <a:lstStyle/>
        <a:p>
          <a:r>
            <a:rPr lang="en-US" b="1" i="0" dirty="0"/>
            <a:t>Modularity &amp; Customization</a:t>
          </a:r>
          <a:r>
            <a:rPr lang="en-US" b="0" i="0" dirty="0"/>
            <a:t>:</a:t>
          </a:r>
          <a:endParaRPr lang="en-US" dirty="0"/>
        </a:p>
      </dgm:t>
    </dgm:pt>
    <dgm:pt modelId="{AC310EC7-DAF9-4175-9CCE-0CCDFCBB389F}" type="parTrans" cxnId="{C005F1C6-2003-4727-BEC6-33433140A52D}">
      <dgm:prSet/>
      <dgm:spPr/>
      <dgm:t>
        <a:bodyPr/>
        <a:lstStyle/>
        <a:p>
          <a:endParaRPr lang="en-US"/>
        </a:p>
      </dgm:t>
    </dgm:pt>
    <dgm:pt modelId="{A0C98E31-07A6-480B-BCED-7AC7B3EE8527}" type="sibTrans" cxnId="{C005F1C6-2003-4727-BEC6-33433140A52D}">
      <dgm:prSet/>
      <dgm:spPr/>
      <dgm:t>
        <a:bodyPr/>
        <a:lstStyle/>
        <a:p>
          <a:endParaRPr lang="en-US"/>
        </a:p>
      </dgm:t>
    </dgm:pt>
    <dgm:pt modelId="{20F92423-39FF-44A5-B5FF-1522691F2E5D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Features designs that allow for different modular configurations to accommodate various types of amputations.</a:t>
          </a:r>
          <a:endParaRPr lang="en-US" dirty="0"/>
        </a:p>
      </dgm:t>
    </dgm:pt>
    <dgm:pt modelId="{E1413990-4F83-4600-A075-D7EFA433620E}" type="parTrans" cxnId="{9FBC51BD-C7D5-4088-99DB-A67E36D70E23}">
      <dgm:prSet/>
      <dgm:spPr/>
      <dgm:t>
        <a:bodyPr/>
        <a:lstStyle/>
        <a:p>
          <a:endParaRPr lang="en-US"/>
        </a:p>
      </dgm:t>
    </dgm:pt>
    <dgm:pt modelId="{EAAD24B1-EFD6-4268-A3DA-AFC5483711D8}" type="sibTrans" cxnId="{9FBC51BD-C7D5-4088-99DB-A67E36D70E23}">
      <dgm:prSet/>
      <dgm:spPr/>
      <dgm:t>
        <a:bodyPr/>
        <a:lstStyle/>
        <a:p>
          <a:endParaRPr lang="en-US"/>
        </a:p>
      </dgm:t>
    </dgm:pt>
    <dgm:pt modelId="{3CDB1D9F-7AE5-4A45-9DFF-04C484CE44A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Uses servo motors controlled by myoelectric signals for movement.</a:t>
          </a:r>
        </a:p>
      </dgm:t>
    </dgm:pt>
    <dgm:pt modelId="{2B8C19C6-F7B8-490E-AFF5-32E3A9A1CEF2}" type="parTrans" cxnId="{4D09CE62-5875-4E09-A156-7524E75AF96B}">
      <dgm:prSet/>
      <dgm:spPr/>
      <dgm:t>
        <a:bodyPr/>
        <a:lstStyle/>
        <a:p>
          <a:endParaRPr lang="en-US"/>
        </a:p>
      </dgm:t>
    </dgm:pt>
    <dgm:pt modelId="{470A0202-02A0-4555-BC50-0DC10C2CF993}" type="sibTrans" cxnId="{4D09CE62-5875-4E09-A156-7524E75AF96B}">
      <dgm:prSet/>
      <dgm:spPr/>
      <dgm:t>
        <a:bodyPr/>
        <a:lstStyle/>
        <a:p>
          <a:endParaRPr lang="en-US"/>
        </a:p>
      </dgm:t>
    </dgm:pt>
    <dgm:pt modelId="{CBC65EAD-F87E-44AE-8FD1-20663F658EB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Illustrates the inclusion of tendon actuation systems, geared wrist and elbow mechanisms, and finger actuation using artificial tendons.</a:t>
          </a:r>
        </a:p>
      </dgm:t>
    </dgm:pt>
    <dgm:pt modelId="{3FFCFE30-2A0C-45CE-824B-08234427F5FC}" type="parTrans" cxnId="{DAB171F3-C84E-4C29-942F-F422B16B38EE}">
      <dgm:prSet/>
      <dgm:spPr/>
      <dgm:t>
        <a:bodyPr/>
        <a:lstStyle/>
        <a:p>
          <a:endParaRPr lang="en-US"/>
        </a:p>
      </dgm:t>
    </dgm:pt>
    <dgm:pt modelId="{70DB936E-30FA-4457-9601-8CDA2DFB9123}" type="sibTrans" cxnId="{DAB171F3-C84E-4C29-942F-F422B16B38EE}">
      <dgm:prSet/>
      <dgm:spPr/>
      <dgm:t>
        <a:bodyPr/>
        <a:lstStyle/>
        <a:p>
          <a:endParaRPr lang="en-US"/>
        </a:p>
      </dgm:t>
    </dgm:pt>
    <dgm:pt modelId="{BB3F84ED-8820-42FF-BC8A-FB3750AE740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Utilizes microprocessors for signal processing and control of actuation.</a:t>
          </a:r>
        </a:p>
      </dgm:t>
    </dgm:pt>
    <dgm:pt modelId="{9B657575-B4D6-4551-BD53-0250992056FA}" type="parTrans" cxnId="{2656DB9D-E6FB-4DA4-94F7-4E7CAB6F8D88}">
      <dgm:prSet/>
      <dgm:spPr/>
      <dgm:t>
        <a:bodyPr/>
        <a:lstStyle/>
        <a:p>
          <a:endParaRPr lang="en-US"/>
        </a:p>
      </dgm:t>
    </dgm:pt>
    <dgm:pt modelId="{E932DC93-9586-4D32-8EAE-D1B6A7BEF5D0}" type="sibTrans" cxnId="{2656DB9D-E6FB-4DA4-94F7-4E7CAB6F8D88}">
      <dgm:prSet/>
      <dgm:spPr/>
      <dgm:t>
        <a:bodyPr/>
        <a:lstStyle/>
        <a:p>
          <a:endParaRPr lang="en-US"/>
        </a:p>
      </dgm:t>
    </dgm:pt>
    <dgm:pt modelId="{78CC116D-BADF-4458-9B29-F5890BFF06B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Incorporates voltage regulators and power supplies for efficient energy management.</a:t>
          </a:r>
        </a:p>
      </dgm:t>
    </dgm:pt>
    <dgm:pt modelId="{858D9AE7-C845-4D33-A3B0-EA0D159FEC3C}" type="parTrans" cxnId="{8D3DC0E4-C8E5-4DBF-B7E0-96DC3F1A61BA}">
      <dgm:prSet/>
      <dgm:spPr/>
      <dgm:t>
        <a:bodyPr/>
        <a:lstStyle/>
        <a:p>
          <a:endParaRPr lang="en-US"/>
        </a:p>
      </dgm:t>
    </dgm:pt>
    <dgm:pt modelId="{1B560AF2-F322-4DB4-883A-42C8F673249F}" type="sibTrans" cxnId="{8D3DC0E4-C8E5-4DBF-B7E0-96DC3F1A61BA}">
      <dgm:prSet/>
      <dgm:spPr/>
      <dgm:t>
        <a:bodyPr/>
        <a:lstStyle/>
        <a:p>
          <a:endParaRPr lang="en-US"/>
        </a:p>
      </dgm:t>
    </dgm:pt>
    <dgm:pt modelId="{EB6B748D-16FD-4BB9-BB0D-E2EDDC82DCB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Demonstrates adjustability in components like the thumb and wrist to fit user-specific needs.</a:t>
          </a:r>
        </a:p>
      </dgm:t>
    </dgm:pt>
    <dgm:pt modelId="{E9CBEC48-0C0A-4B1D-AD14-99CF5625AE0A}" type="parTrans" cxnId="{BA0FBAA0-892B-4214-A6B8-B7CC84798AF4}">
      <dgm:prSet/>
      <dgm:spPr/>
      <dgm:t>
        <a:bodyPr/>
        <a:lstStyle/>
        <a:p>
          <a:endParaRPr lang="en-US"/>
        </a:p>
      </dgm:t>
    </dgm:pt>
    <dgm:pt modelId="{0D1BF055-12B1-4A0B-AD65-722AE16F006C}" type="sibTrans" cxnId="{BA0FBAA0-892B-4214-A6B8-B7CC84798AF4}">
      <dgm:prSet/>
      <dgm:spPr/>
      <dgm:t>
        <a:bodyPr/>
        <a:lstStyle/>
        <a:p>
          <a:endParaRPr lang="en-US"/>
        </a:p>
      </dgm:t>
    </dgm:pt>
    <dgm:pt modelId="{F06A45F5-C7B6-45DA-970F-1AA7D528EAD9}">
      <dgm:prSet/>
      <dgm:spPr/>
      <dgm:t>
        <a:bodyPr/>
        <a:lstStyle/>
        <a:p>
          <a:r>
            <a:rPr lang="en-US" b="1" i="0" dirty="0"/>
            <a:t>Manufacturing &amp; Assembly</a:t>
          </a:r>
          <a:r>
            <a:rPr lang="en-US" b="0" i="0" dirty="0"/>
            <a:t>:</a:t>
          </a:r>
        </a:p>
      </dgm:t>
    </dgm:pt>
    <dgm:pt modelId="{7B8C00BD-099A-439B-97F8-A7DF9BD281D5}" type="parTrans" cxnId="{B7C787D0-2EFA-466B-8448-03BAAACB457D}">
      <dgm:prSet/>
      <dgm:spPr/>
      <dgm:t>
        <a:bodyPr/>
        <a:lstStyle/>
        <a:p>
          <a:endParaRPr lang="en-US"/>
        </a:p>
      </dgm:t>
    </dgm:pt>
    <dgm:pt modelId="{9A50DFB6-0FED-482B-9EF6-45B76283E6AD}" type="sibTrans" cxnId="{B7C787D0-2EFA-466B-8448-03BAAACB457D}">
      <dgm:prSet/>
      <dgm:spPr/>
      <dgm:t>
        <a:bodyPr/>
        <a:lstStyle/>
        <a:p>
          <a:endParaRPr lang="en-US"/>
        </a:p>
      </dgm:t>
    </dgm:pt>
    <dgm:pt modelId="{7154B194-D1B5-4EF7-8B2D-9D60CAA6C6F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Emphasizes the use of 3D printing for rapid and cost-effective production.</a:t>
          </a:r>
        </a:p>
      </dgm:t>
    </dgm:pt>
    <dgm:pt modelId="{AC7B9C13-C0A5-46DE-8F1E-7BC59FF0B0CF}" type="parTrans" cxnId="{902A6F3B-67D9-491A-A017-A8D81F1F35AB}">
      <dgm:prSet/>
      <dgm:spPr/>
      <dgm:t>
        <a:bodyPr/>
        <a:lstStyle/>
        <a:p>
          <a:endParaRPr lang="en-US"/>
        </a:p>
      </dgm:t>
    </dgm:pt>
    <dgm:pt modelId="{DC28DB90-5E85-4C68-AF06-9E3E4BDE688C}" type="sibTrans" cxnId="{902A6F3B-67D9-491A-A017-A8D81F1F35AB}">
      <dgm:prSet/>
      <dgm:spPr/>
      <dgm:t>
        <a:bodyPr/>
        <a:lstStyle/>
        <a:p>
          <a:endParaRPr lang="en-US"/>
        </a:p>
      </dgm:t>
    </dgm:pt>
    <dgm:pt modelId="{DEFD9ECD-5587-494A-9749-66B0E87E41A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Details assembly techniques and component integration, ensuring a cohesive and functional unit.</a:t>
          </a:r>
        </a:p>
      </dgm:t>
    </dgm:pt>
    <dgm:pt modelId="{28FDC39C-D828-438A-B1AC-FAC43B9B95C6}" type="parTrans" cxnId="{F048B839-9830-4F99-857E-27425882B368}">
      <dgm:prSet/>
      <dgm:spPr/>
      <dgm:t>
        <a:bodyPr/>
        <a:lstStyle/>
        <a:p>
          <a:endParaRPr lang="en-US"/>
        </a:p>
      </dgm:t>
    </dgm:pt>
    <dgm:pt modelId="{2E56E44A-2485-4089-9238-3897722E2B0E}" type="sibTrans" cxnId="{F048B839-9830-4F99-857E-27425882B368}">
      <dgm:prSet/>
      <dgm:spPr/>
      <dgm:t>
        <a:bodyPr/>
        <a:lstStyle/>
        <a:p>
          <a:endParaRPr lang="en-US"/>
        </a:p>
      </dgm:t>
    </dgm:pt>
    <dgm:pt modelId="{A75DA0B9-1F1B-4EDC-9552-21459C799025}" type="pres">
      <dgm:prSet presAssocID="{0C4BE2BB-0348-4527-873D-DCFCF74EE16A}" presName="linear" presStyleCnt="0">
        <dgm:presLayoutVars>
          <dgm:animLvl val="lvl"/>
          <dgm:resizeHandles val="exact"/>
        </dgm:presLayoutVars>
      </dgm:prSet>
      <dgm:spPr/>
    </dgm:pt>
    <dgm:pt modelId="{CBC789CA-B623-4BC3-AA80-18AB8964FD6E}" type="pres">
      <dgm:prSet presAssocID="{0F800EE8-49EA-4F01-B90A-5FD900B16DF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B1619B6-74F4-4C9B-B15B-63A5E2F9D5B7}" type="pres">
      <dgm:prSet presAssocID="{0F800EE8-49EA-4F01-B90A-5FD900B16DFE}" presName="childText" presStyleLbl="revTx" presStyleIdx="0" presStyleCnt="4">
        <dgm:presLayoutVars>
          <dgm:bulletEnabled val="1"/>
        </dgm:presLayoutVars>
      </dgm:prSet>
      <dgm:spPr/>
    </dgm:pt>
    <dgm:pt modelId="{307EF192-8C3D-4D84-9CAF-FB00E7B11EB9}" type="pres">
      <dgm:prSet presAssocID="{02F26A57-F87D-4346-86C4-289A7AF4C8F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F33FCCE-5493-4358-AA94-13F06C5AECB4}" type="pres">
      <dgm:prSet presAssocID="{02F26A57-F87D-4346-86C4-289A7AF4C8F7}" presName="childText" presStyleLbl="revTx" presStyleIdx="1" presStyleCnt="4">
        <dgm:presLayoutVars>
          <dgm:bulletEnabled val="1"/>
        </dgm:presLayoutVars>
      </dgm:prSet>
      <dgm:spPr/>
    </dgm:pt>
    <dgm:pt modelId="{1BE2AFF9-816C-43A1-AEFA-464EBF28B8A7}" type="pres">
      <dgm:prSet presAssocID="{084BDACC-115B-4BA3-8F4E-F53BC305FBC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AE737EF-4B1F-4E5C-AB98-FC7CA5C1595A}" type="pres">
      <dgm:prSet presAssocID="{084BDACC-115B-4BA3-8F4E-F53BC305FBC3}" presName="childText" presStyleLbl="revTx" presStyleIdx="2" presStyleCnt="4">
        <dgm:presLayoutVars>
          <dgm:bulletEnabled val="1"/>
        </dgm:presLayoutVars>
      </dgm:prSet>
      <dgm:spPr/>
    </dgm:pt>
    <dgm:pt modelId="{23194BCA-7AF0-4844-8161-F7AF7BA4AE51}" type="pres">
      <dgm:prSet presAssocID="{F06A45F5-C7B6-45DA-970F-1AA7D528EAD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1AD70FA-9E78-4850-8B09-14A5F50F95C1}" type="pres">
      <dgm:prSet presAssocID="{F06A45F5-C7B6-45DA-970F-1AA7D528EAD9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70FF2007-C78C-4149-924B-5C8648349D1F}" type="presOf" srcId="{B69CDA73-5F53-4B3B-AA33-58985E49F12D}" destId="{DB1619B6-74F4-4C9B-B15B-63A5E2F9D5B7}" srcOrd="0" destOrd="0" presId="urn:microsoft.com/office/officeart/2005/8/layout/vList2"/>
    <dgm:cxn modelId="{84752507-579A-4BEE-8E09-0C3AC2E2BCD9}" type="presOf" srcId="{20F92423-39FF-44A5-B5FF-1522691F2E5D}" destId="{8AE737EF-4B1F-4E5C-AB98-FC7CA5C1595A}" srcOrd="0" destOrd="0" presId="urn:microsoft.com/office/officeart/2005/8/layout/vList2"/>
    <dgm:cxn modelId="{457F7A26-0072-4ECE-BFBF-186C22E79B48}" type="presOf" srcId="{DEFD9ECD-5587-494A-9749-66B0E87E41A2}" destId="{F1AD70FA-9E78-4850-8B09-14A5F50F95C1}" srcOrd="0" destOrd="1" presId="urn:microsoft.com/office/officeart/2005/8/layout/vList2"/>
    <dgm:cxn modelId="{75DF0E30-7219-492B-9CFE-77CEAE6DD157}" type="presOf" srcId="{BB3F84ED-8820-42FF-BC8A-FB3750AE7407}" destId="{FF33FCCE-5493-4358-AA94-13F06C5AECB4}" srcOrd="0" destOrd="1" presId="urn:microsoft.com/office/officeart/2005/8/layout/vList2"/>
    <dgm:cxn modelId="{6F556735-F96E-4188-91EC-438D102C372C}" type="presOf" srcId="{3CDB1D9F-7AE5-4A45-9DFF-04C484CE44A2}" destId="{DB1619B6-74F4-4C9B-B15B-63A5E2F9D5B7}" srcOrd="0" destOrd="1" presId="urn:microsoft.com/office/officeart/2005/8/layout/vList2"/>
    <dgm:cxn modelId="{F048B839-9830-4F99-857E-27425882B368}" srcId="{F06A45F5-C7B6-45DA-970F-1AA7D528EAD9}" destId="{DEFD9ECD-5587-494A-9749-66B0E87E41A2}" srcOrd="1" destOrd="0" parTransId="{28FDC39C-D828-438A-B1AC-FAC43B9B95C6}" sibTransId="{2E56E44A-2485-4089-9238-3897722E2B0E}"/>
    <dgm:cxn modelId="{902A6F3B-67D9-491A-A017-A8D81F1F35AB}" srcId="{F06A45F5-C7B6-45DA-970F-1AA7D528EAD9}" destId="{7154B194-D1B5-4EF7-8B2D-9D60CAA6C6F4}" srcOrd="0" destOrd="0" parTransId="{AC7B9C13-C0A5-46DE-8F1E-7BC59FF0B0CF}" sibTransId="{DC28DB90-5E85-4C68-AF06-9E3E4BDE688C}"/>
    <dgm:cxn modelId="{3B15D13F-4577-4B98-AAC7-61C2F9BF4D64}" type="presOf" srcId="{084BDACC-115B-4BA3-8F4E-F53BC305FBC3}" destId="{1BE2AFF9-816C-43A1-AEFA-464EBF28B8A7}" srcOrd="0" destOrd="0" presId="urn:microsoft.com/office/officeart/2005/8/layout/vList2"/>
    <dgm:cxn modelId="{04FFE15B-88C6-4191-9E38-1E5F72771BFB}" type="presOf" srcId="{0F800EE8-49EA-4F01-B90A-5FD900B16DFE}" destId="{CBC789CA-B623-4BC3-AA80-18AB8964FD6E}" srcOrd="0" destOrd="0" presId="urn:microsoft.com/office/officeart/2005/8/layout/vList2"/>
    <dgm:cxn modelId="{4D09CE62-5875-4E09-A156-7524E75AF96B}" srcId="{0F800EE8-49EA-4F01-B90A-5FD900B16DFE}" destId="{3CDB1D9F-7AE5-4A45-9DFF-04C484CE44A2}" srcOrd="1" destOrd="0" parTransId="{2B8C19C6-F7B8-490E-AFF5-32E3A9A1CEF2}" sibTransId="{470A0202-02A0-4555-BC50-0DC10C2CF993}"/>
    <dgm:cxn modelId="{53EEF744-CA2A-41B4-865C-72A90A78CA65}" type="presOf" srcId="{7154B194-D1B5-4EF7-8B2D-9D60CAA6C6F4}" destId="{F1AD70FA-9E78-4850-8B09-14A5F50F95C1}" srcOrd="0" destOrd="0" presId="urn:microsoft.com/office/officeart/2005/8/layout/vList2"/>
    <dgm:cxn modelId="{CCEBAF4A-A88D-47DF-8C69-CA380FD4FA8B}" srcId="{02F26A57-F87D-4346-86C4-289A7AF4C8F7}" destId="{E4EA0234-61CB-43F8-8709-16834A109774}" srcOrd="0" destOrd="0" parTransId="{99AA28CA-E4B0-412C-9070-F4376674BF31}" sibTransId="{E0F1A556-1E46-40BB-94F6-208B3F3453A3}"/>
    <dgm:cxn modelId="{4F8EDB52-BEF6-43BF-9F8A-7AC6F4DAF277}" type="presOf" srcId="{0C4BE2BB-0348-4527-873D-DCFCF74EE16A}" destId="{A75DA0B9-1F1B-4EDC-9552-21459C799025}" srcOrd="0" destOrd="0" presId="urn:microsoft.com/office/officeart/2005/8/layout/vList2"/>
    <dgm:cxn modelId="{7A13E686-1F1C-478D-9EB3-CAD6543B9334}" srcId="{0F800EE8-49EA-4F01-B90A-5FD900B16DFE}" destId="{B69CDA73-5F53-4B3B-AA33-58985E49F12D}" srcOrd="0" destOrd="0" parTransId="{736852C2-8521-48F8-A4AB-AD26F4DFB306}" sibTransId="{2D132B16-A9D0-4C3B-8EB0-C4FD326BF8D1}"/>
    <dgm:cxn modelId="{2656DB9D-E6FB-4DA4-94F7-4E7CAB6F8D88}" srcId="{02F26A57-F87D-4346-86C4-289A7AF4C8F7}" destId="{BB3F84ED-8820-42FF-BC8A-FB3750AE7407}" srcOrd="1" destOrd="0" parTransId="{9B657575-B4D6-4551-BD53-0250992056FA}" sibTransId="{E932DC93-9586-4D32-8EAE-D1B6A7BEF5D0}"/>
    <dgm:cxn modelId="{F077049E-8B90-4F61-AE02-11BF55669E3F}" type="presOf" srcId="{E4EA0234-61CB-43F8-8709-16834A109774}" destId="{FF33FCCE-5493-4358-AA94-13F06C5AECB4}" srcOrd="0" destOrd="0" presId="urn:microsoft.com/office/officeart/2005/8/layout/vList2"/>
    <dgm:cxn modelId="{BA0FBAA0-892B-4214-A6B8-B7CC84798AF4}" srcId="{084BDACC-115B-4BA3-8F4E-F53BC305FBC3}" destId="{EB6B748D-16FD-4BB9-BB0D-E2EDDC82DCB4}" srcOrd="1" destOrd="0" parTransId="{E9CBEC48-0C0A-4B1D-AD14-99CF5625AE0A}" sibTransId="{0D1BF055-12B1-4A0B-AD65-722AE16F006C}"/>
    <dgm:cxn modelId="{A00357A3-FBD6-4FB8-8A8D-F2C118E067B9}" srcId="{0C4BE2BB-0348-4527-873D-DCFCF74EE16A}" destId="{02F26A57-F87D-4346-86C4-289A7AF4C8F7}" srcOrd="1" destOrd="0" parTransId="{06A446D6-25EC-4775-A77E-84C718EDE3AC}" sibTransId="{C4A5F412-5AE1-4203-873E-C836EC17A5C9}"/>
    <dgm:cxn modelId="{4E5E56B0-8FB9-44C7-B1A4-7C2D19D3A20F}" type="presOf" srcId="{CBC65EAD-F87E-44AE-8FD1-20663F658EB1}" destId="{DB1619B6-74F4-4C9B-B15B-63A5E2F9D5B7}" srcOrd="0" destOrd="2" presId="urn:microsoft.com/office/officeart/2005/8/layout/vList2"/>
    <dgm:cxn modelId="{9FBC51BD-C7D5-4088-99DB-A67E36D70E23}" srcId="{084BDACC-115B-4BA3-8F4E-F53BC305FBC3}" destId="{20F92423-39FF-44A5-B5FF-1522691F2E5D}" srcOrd="0" destOrd="0" parTransId="{E1413990-4F83-4600-A075-D7EFA433620E}" sibTransId="{EAAD24B1-EFD6-4268-A3DA-AFC5483711D8}"/>
    <dgm:cxn modelId="{D6540FC0-5F5A-4255-8C9E-0E5049839618}" type="presOf" srcId="{EB6B748D-16FD-4BB9-BB0D-E2EDDC82DCB4}" destId="{8AE737EF-4B1F-4E5C-AB98-FC7CA5C1595A}" srcOrd="0" destOrd="1" presId="urn:microsoft.com/office/officeart/2005/8/layout/vList2"/>
    <dgm:cxn modelId="{C005F1C6-2003-4727-BEC6-33433140A52D}" srcId="{0C4BE2BB-0348-4527-873D-DCFCF74EE16A}" destId="{084BDACC-115B-4BA3-8F4E-F53BC305FBC3}" srcOrd="2" destOrd="0" parTransId="{AC310EC7-DAF9-4175-9CCE-0CCDFCBB389F}" sibTransId="{A0C98E31-07A6-480B-BCED-7AC7B3EE8527}"/>
    <dgm:cxn modelId="{B7C787D0-2EFA-466B-8448-03BAAACB457D}" srcId="{0C4BE2BB-0348-4527-873D-DCFCF74EE16A}" destId="{F06A45F5-C7B6-45DA-970F-1AA7D528EAD9}" srcOrd="3" destOrd="0" parTransId="{7B8C00BD-099A-439B-97F8-A7DF9BD281D5}" sibTransId="{9A50DFB6-0FED-482B-9EF6-45B76283E6AD}"/>
    <dgm:cxn modelId="{D69A34DC-0A8C-4CFB-96A9-BA49B3DF18A7}" type="presOf" srcId="{78CC116D-BADF-4458-9B29-F5890BFF06BC}" destId="{FF33FCCE-5493-4358-AA94-13F06C5AECB4}" srcOrd="0" destOrd="2" presId="urn:microsoft.com/office/officeart/2005/8/layout/vList2"/>
    <dgm:cxn modelId="{8D3DC0E4-C8E5-4DBF-B7E0-96DC3F1A61BA}" srcId="{02F26A57-F87D-4346-86C4-289A7AF4C8F7}" destId="{78CC116D-BADF-4458-9B29-F5890BFF06BC}" srcOrd="2" destOrd="0" parTransId="{858D9AE7-C845-4D33-A3B0-EA0D159FEC3C}" sibTransId="{1B560AF2-F322-4DB4-883A-42C8F673249F}"/>
    <dgm:cxn modelId="{ED605AE5-47C8-4674-9A9A-066305BF9D89}" type="presOf" srcId="{02F26A57-F87D-4346-86C4-289A7AF4C8F7}" destId="{307EF192-8C3D-4D84-9CAF-FB00E7B11EB9}" srcOrd="0" destOrd="0" presId="urn:microsoft.com/office/officeart/2005/8/layout/vList2"/>
    <dgm:cxn modelId="{E3E4EFEF-BE91-4BF3-AA92-91F5AC9BD362}" type="presOf" srcId="{F06A45F5-C7B6-45DA-970F-1AA7D528EAD9}" destId="{23194BCA-7AF0-4844-8161-F7AF7BA4AE51}" srcOrd="0" destOrd="0" presId="urn:microsoft.com/office/officeart/2005/8/layout/vList2"/>
    <dgm:cxn modelId="{EB8716F3-642F-4C9E-96C1-2B3B8C09C32E}" srcId="{0C4BE2BB-0348-4527-873D-DCFCF74EE16A}" destId="{0F800EE8-49EA-4F01-B90A-5FD900B16DFE}" srcOrd="0" destOrd="0" parTransId="{678AA297-C680-435F-A7D8-E53DA317DF0F}" sibTransId="{C1338691-9A6F-4260-B51F-10A3850EAE2E}"/>
    <dgm:cxn modelId="{DAB171F3-C84E-4C29-942F-F422B16B38EE}" srcId="{0F800EE8-49EA-4F01-B90A-5FD900B16DFE}" destId="{CBC65EAD-F87E-44AE-8FD1-20663F658EB1}" srcOrd="2" destOrd="0" parTransId="{3FFCFE30-2A0C-45CE-824B-08234427F5FC}" sibTransId="{70DB936E-30FA-4457-9601-8CDA2DFB9123}"/>
    <dgm:cxn modelId="{2B225140-9649-4B31-B817-89B2CA81CE50}" type="presParOf" srcId="{A75DA0B9-1F1B-4EDC-9552-21459C799025}" destId="{CBC789CA-B623-4BC3-AA80-18AB8964FD6E}" srcOrd="0" destOrd="0" presId="urn:microsoft.com/office/officeart/2005/8/layout/vList2"/>
    <dgm:cxn modelId="{BADF65C5-BE1D-4D7E-86C6-2DCD9673A515}" type="presParOf" srcId="{A75DA0B9-1F1B-4EDC-9552-21459C799025}" destId="{DB1619B6-74F4-4C9B-B15B-63A5E2F9D5B7}" srcOrd="1" destOrd="0" presId="urn:microsoft.com/office/officeart/2005/8/layout/vList2"/>
    <dgm:cxn modelId="{8F2D4F16-9713-4EEC-94F2-7A276BD8E330}" type="presParOf" srcId="{A75DA0B9-1F1B-4EDC-9552-21459C799025}" destId="{307EF192-8C3D-4D84-9CAF-FB00E7B11EB9}" srcOrd="2" destOrd="0" presId="urn:microsoft.com/office/officeart/2005/8/layout/vList2"/>
    <dgm:cxn modelId="{CDEE4E0B-5A5D-4CEF-A3F0-F04CBA82DE4A}" type="presParOf" srcId="{A75DA0B9-1F1B-4EDC-9552-21459C799025}" destId="{FF33FCCE-5493-4358-AA94-13F06C5AECB4}" srcOrd="3" destOrd="0" presId="urn:microsoft.com/office/officeart/2005/8/layout/vList2"/>
    <dgm:cxn modelId="{C37F5633-0351-4AE2-95D0-C6B2930DDEC3}" type="presParOf" srcId="{A75DA0B9-1F1B-4EDC-9552-21459C799025}" destId="{1BE2AFF9-816C-43A1-AEFA-464EBF28B8A7}" srcOrd="4" destOrd="0" presId="urn:microsoft.com/office/officeart/2005/8/layout/vList2"/>
    <dgm:cxn modelId="{2F5C1CBC-D669-4AE1-ADC7-1E556D2D7D27}" type="presParOf" srcId="{A75DA0B9-1F1B-4EDC-9552-21459C799025}" destId="{8AE737EF-4B1F-4E5C-AB98-FC7CA5C1595A}" srcOrd="5" destOrd="0" presId="urn:microsoft.com/office/officeart/2005/8/layout/vList2"/>
    <dgm:cxn modelId="{CDEE0B87-45BE-4BA7-A2A9-0F935F105A18}" type="presParOf" srcId="{A75DA0B9-1F1B-4EDC-9552-21459C799025}" destId="{23194BCA-7AF0-4844-8161-F7AF7BA4AE51}" srcOrd="6" destOrd="0" presId="urn:microsoft.com/office/officeart/2005/8/layout/vList2"/>
    <dgm:cxn modelId="{53FA06D3-92F1-4A97-AF4F-AC445EC149BE}" type="presParOf" srcId="{A75DA0B9-1F1B-4EDC-9552-21459C799025}" destId="{F1AD70FA-9E78-4850-8B09-14A5F50F95C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DACEE9-B2C1-4E44-9E2A-4A829FA5AE1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3CB76E4E-0D52-4411-B3EF-2C9AA3E5DF55}">
      <dgm:prSet phldrT="[Text]"/>
      <dgm:spPr/>
      <dgm:t>
        <a:bodyPr/>
        <a:lstStyle/>
        <a:p>
          <a:r>
            <a:rPr lang="en-US"/>
            <a:t>Literature Review</a:t>
          </a:r>
          <a:endParaRPr lang="en-IN"/>
        </a:p>
      </dgm:t>
    </dgm:pt>
    <dgm:pt modelId="{B791F666-9263-4733-889F-D595054CE67D}" type="parTrans" cxnId="{9F367E61-889B-4D7E-B35E-66E41AB56AF7}">
      <dgm:prSet/>
      <dgm:spPr/>
      <dgm:t>
        <a:bodyPr/>
        <a:lstStyle/>
        <a:p>
          <a:endParaRPr lang="en-IN"/>
        </a:p>
      </dgm:t>
    </dgm:pt>
    <dgm:pt modelId="{6E0D8EBB-4A93-40A3-ADA4-D82684E3D700}" type="sibTrans" cxnId="{9F367E61-889B-4D7E-B35E-66E41AB56AF7}">
      <dgm:prSet/>
      <dgm:spPr/>
      <dgm:t>
        <a:bodyPr/>
        <a:lstStyle/>
        <a:p>
          <a:endParaRPr lang="en-IN"/>
        </a:p>
      </dgm:t>
    </dgm:pt>
    <dgm:pt modelId="{586629B4-07A8-4745-B3F0-AEEB2BCB770D}">
      <dgm:prSet phldrT="[Text]"/>
      <dgm:spPr/>
      <dgm:t>
        <a:bodyPr/>
        <a:lstStyle/>
        <a:p>
          <a:r>
            <a:rPr lang="en-IN" dirty="0"/>
            <a:t>Designing</a:t>
          </a:r>
        </a:p>
      </dgm:t>
    </dgm:pt>
    <dgm:pt modelId="{87DD8531-37A0-47A2-A5F0-22EB506FFF22}" type="parTrans" cxnId="{0BB407C7-DB69-41AA-B22C-DF1A578DD727}">
      <dgm:prSet/>
      <dgm:spPr/>
      <dgm:t>
        <a:bodyPr/>
        <a:lstStyle/>
        <a:p>
          <a:endParaRPr lang="en-IN"/>
        </a:p>
      </dgm:t>
    </dgm:pt>
    <dgm:pt modelId="{B3000306-28E6-41DB-981F-482E47B89FB1}" type="sibTrans" cxnId="{0BB407C7-DB69-41AA-B22C-DF1A578DD727}">
      <dgm:prSet/>
      <dgm:spPr/>
      <dgm:t>
        <a:bodyPr/>
        <a:lstStyle/>
        <a:p>
          <a:endParaRPr lang="en-IN"/>
        </a:p>
      </dgm:t>
    </dgm:pt>
    <dgm:pt modelId="{081D331A-1EB2-4252-9663-0CF73DE43F24}">
      <dgm:prSet phldrT="[Text]"/>
      <dgm:spPr/>
      <dgm:t>
        <a:bodyPr/>
        <a:lstStyle/>
        <a:p>
          <a:r>
            <a:rPr lang="en-IN" dirty="0"/>
            <a:t>Numerical Analysis</a:t>
          </a:r>
        </a:p>
      </dgm:t>
    </dgm:pt>
    <dgm:pt modelId="{5872E032-7FB2-48BC-9653-075BAE6DE049}" type="parTrans" cxnId="{542E0AB0-022B-4E9A-9FE8-E0C72090DF58}">
      <dgm:prSet/>
      <dgm:spPr/>
      <dgm:t>
        <a:bodyPr/>
        <a:lstStyle/>
        <a:p>
          <a:endParaRPr lang="en-IN"/>
        </a:p>
      </dgm:t>
    </dgm:pt>
    <dgm:pt modelId="{2C2DE4DB-3350-486F-8977-680D70F9B098}" type="sibTrans" cxnId="{542E0AB0-022B-4E9A-9FE8-E0C72090DF58}">
      <dgm:prSet/>
      <dgm:spPr/>
      <dgm:t>
        <a:bodyPr/>
        <a:lstStyle/>
        <a:p>
          <a:endParaRPr lang="en-IN"/>
        </a:p>
      </dgm:t>
    </dgm:pt>
    <dgm:pt modelId="{7B18E127-BFE8-41AE-8D69-0D637BE41082}">
      <dgm:prSet phldrT="[Text]"/>
      <dgm:spPr/>
      <dgm:t>
        <a:bodyPr/>
        <a:lstStyle/>
        <a:p>
          <a:r>
            <a:rPr lang="en-US" dirty="0"/>
            <a:t>Market Survey</a:t>
          </a:r>
          <a:endParaRPr lang="en-IN" dirty="0"/>
        </a:p>
      </dgm:t>
    </dgm:pt>
    <dgm:pt modelId="{A6C0A9EF-5733-41B1-89D2-E0929AEA8D46}" type="parTrans" cxnId="{B1F5494F-ED81-4CB7-90C3-451BBD84F1AB}">
      <dgm:prSet/>
      <dgm:spPr/>
      <dgm:t>
        <a:bodyPr/>
        <a:lstStyle/>
        <a:p>
          <a:endParaRPr lang="en-IN"/>
        </a:p>
      </dgm:t>
    </dgm:pt>
    <dgm:pt modelId="{237F567F-C4E8-40F4-B7EE-6AC20C284A07}" type="sibTrans" cxnId="{B1F5494F-ED81-4CB7-90C3-451BBD84F1AB}">
      <dgm:prSet/>
      <dgm:spPr/>
      <dgm:t>
        <a:bodyPr/>
        <a:lstStyle/>
        <a:p>
          <a:endParaRPr lang="en-IN"/>
        </a:p>
      </dgm:t>
    </dgm:pt>
    <dgm:pt modelId="{457E5E77-6FE6-4B60-890B-BF53700C9F3B}">
      <dgm:prSet phldrT="[Text]"/>
      <dgm:spPr/>
      <dgm:t>
        <a:bodyPr/>
        <a:lstStyle/>
        <a:p>
          <a:r>
            <a:rPr lang="en-IN" dirty="0"/>
            <a:t>User</a:t>
          </a:r>
          <a:r>
            <a:rPr lang="en-IN" baseline="0" dirty="0"/>
            <a:t> Feedback</a:t>
          </a:r>
          <a:endParaRPr lang="en-IN" dirty="0"/>
        </a:p>
      </dgm:t>
    </dgm:pt>
    <dgm:pt modelId="{15842E6C-19A2-47D7-8E22-749250F0D485}" type="parTrans" cxnId="{F46D5632-4901-4AAD-A26C-92AD2514629A}">
      <dgm:prSet/>
      <dgm:spPr/>
      <dgm:t>
        <a:bodyPr/>
        <a:lstStyle/>
        <a:p>
          <a:endParaRPr lang="en-IN"/>
        </a:p>
      </dgm:t>
    </dgm:pt>
    <dgm:pt modelId="{BB601F9B-AE11-4E20-9475-898C580348E0}" type="sibTrans" cxnId="{F46D5632-4901-4AAD-A26C-92AD2514629A}">
      <dgm:prSet/>
      <dgm:spPr/>
      <dgm:t>
        <a:bodyPr/>
        <a:lstStyle/>
        <a:p>
          <a:endParaRPr lang="en-IN"/>
        </a:p>
      </dgm:t>
    </dgm:pt>
    <dgm:pt modelId="{F14022E2-D997-4FBE-B4FB-783F7D0116DB}">
      <dgm:prSet phldrT="[Text]"/>
      <dgm:spPr/>
      <dgm:t>
        <a:bodyPr/>
        <a:lstStyle/>
        <a:p>
          <a:r>
            <a:rPr lang="en-US" dirty="0"/>
            <a:t>Manufacturing</a:t>
          </a:r>
          <a:endParaRPr lang="en-IN" dirty="0"/>
        </a:p>
      </dgm:t>
    </dgm:pt>
    <dgm:pt modelId="{6DEB207F-2C84-4EBF-AF14-16ACC17697E5}" type="parTrans" cxnId="{88C4DCFC-0360-4A9D-9C43-24E4B6E868AE}">
      <dgm:prSet/>
      <dgm:spPr/>
      <dgm:t>
        <a:bodyPr/>
        <a:lstStyle/>
        <a:p>
          <a:endParaRPr lang="en-IN"/>
        </a:p>
      </dgm:t>
    </dgm:pt>
    <dgm:pt modelId="{CF71BD85-AE29-4FBE-AD47-2ED7984A80E8}" type="sibTrans" cxnId="{88C4DCFC-0360-4A9D-9C43-24E4B6E868AE}">
      <dgm:prSet/>
      <dgm:spPr/>
      <dgm:t>
        <a:bodyPr/>
        <a:lstStyle/>
        <a:p>
          <a:endParaRPr lang="en-IN"/>
        </a:p>
      </dgm:t>
    </dgm:pt>
    <dgm:pt modelId="{298C27FF-DAC3-4517-8318-8A69C4FDF556}" type="pres">
      <dgm:prSet presAssocID="{17DACEE9-B2C1-4E44-9E2A-4A829FA5AE1C}" presName="Name0" presStyleCnt="0">
        <dgm:presLayoutVars>
          <dgm:dir/>
          <dgm:resizeHandles val="exact"/>
        </dgm:presLayoutVars>
      </dgm:prSet>
      <dgm:spPr/>
    </dgm:pt>
    <dgm:pt modelId="{703D9FE0-EA99-415F-AB0D-CC4F5E476C06}" type="pres">
      <dgm:prSet presAssocID="{3CB76E4E-0D52-4411-B3EF-2C9AA3E5DF55}" presName="node" presStyleLbl="node1" presStyleIdx="0" presStyleCnt="6">
        <dgm:presLayoutVars>
          <dgm:bulletEnabled val="1"/>
        </dgm:presLayoutVars>
      </dgm:prSet>
      <dgm:spPr/>
    </dgm:pt>
    <dgm:pt modelId="{DE3EC8A0-807C-4944-BED7-7E8728051580}" type="pres">
      <dgm:prSet presAssocID="{6E0D8EBB-4A93-40A3-ADA4-D82684E3D700}" presName="sibTrans" presStyleLbl="sibTrans1D1" presStyleIdx="0" presStyleCnt="5"/>
      <dgm:spPr/>
    </dgm:pt>
    <dgm:pt modelId="{3D863336-C58E-476F-8FBE-43E2F4ED3E69}" type="pres">
      <dgm:prSet presAssocID="{6E0D8EBB-4A93-40A3-ADA4-D82684E3D700}" presName="connectorText" presStyleLbl="sibTrans1D1" presStyleIdx="0" presStyleCnt="5"/>
      <dgm:spPr/>
    </dgm:pt>
    <dgm:pt modelId="{31383EC4-19BE-41F4-8B0C-ECBE6873C518}" type="pres">
      <dgm:prSet presAssocID="{586629B4-07A8-4745-B3F0-AEEB2BCB770D}" presName="node" presStyleLbl="node1" presStyleIdx="1" presStyleCnt="6">
        <dgm:presLayoutVars>
          <dgm:bulletEnabled val="1"/>
        </dgm:presLayoutVars>
      </dgm:prSet>
      <dgm:spPr/>
    </dgm:pt>
    <dgm:pt modelId="{804BCCD2-4BB2-47FA-B3ED-739EC9E138E7}" type="pres">
      <dgm:prSet presAssocID="{B3000306-28E6-41DB-981F-482E47B89FB1}" presName="sibTrans" presStyleLbl="sibTrans1D1" presStyleIdx="1" presStyleCnt="5"/>
      <dgm:spPr/>
    </dgm:pt>
    <dgm:pt modelId="{D810EC59-F0CC-4DB1-8320-9275FBD92AE1}" type="pres">
      <dgm:prSet presAssocID="{B3000306-28E6-41DB-981F-482E47B89FB1}" presName="connectorText" presStyleLbl="sibTrans1D1" presStyleIdx="1" presStyleCnt="5"/>
      <dgm:spPr/>
    </dgm:pt>
    <dgm:pt modelId="{F8900947-24A3-49E4-B9D8-344B0477B2B6}" type="pres">
      <dgm:prSet presAssocID="{081D331A-1EB2-4252-9663-0CF73DE43F24}" presName="node" presStyleLbl="node1" presStyleIdx="2" presStyleCnt="6">
        <dgm:presLayoutVars>
          <dgm:bulletEnabled val="1"/>
        </dgm:presLayoutVars>
      </dgm:prSet>
      <dgm:spPr/>
    </dgm:pt>
    <dgm:pt modelId="{3BE181EB-A27E-4909-947D-B5975BB9C27F}" type="pres">
      <dgm:prSet presAssocID="{2C2DE4DB-3350-486F-8977-680D70F9B098}" presName="sibTrans" presStyleLbl="sibTrans1D1" presStyleIdx="2" presStyleCnt="5"/>
      <dgm:spPr/>
    </dgm:pt>
    <dgm:pt modelId="{C210C71E-7D84-4ECA-B46D-F915F394DEDA}" type="pres">
      <dgm:prSet presAssocID="{2C2DE4DB-3350-486F-8977-680D70F9B098}" presName="connectorText" presStyleLbl="sibTrans1D1" presStyleIdx="2" presStyleCnt="5"/>
      <dgm:spPr/>
    </dgm:pt>
    <dgm:pt modelId="{994C417A-3051-4B7A-82B4-945507A2B9DB}" type="pres">
      <dgm:prSet presAssocID="{7B18E127-BFE8-41AE-8D69-0D637BE41082}" presName="node" presStyleLbl="node1" presStyleIdx="3" presStyleCnt="6">
        <dgm:presLayoutVars>
          <dgm:bulletEnabled val="1"/>
        </dgm:presLayoutVars>
      </dgm:prSet>
      <dgm:spPr/>
    </dgm:pt>
    <dgm:pt modelId="{BD34581A-BC9E-417F-B849-D30CA485C8FC}" type="pres">
      <dgm:prSet presAssocID="{237F567F-C4E8-40F4-B7EE-6AC20C284A07}" presName="sibTrans" presStyleLbl="sibTrans1D1" presStyleIdx="3" presStyleCnt="5"/>
      <dgm:spPr/>
    </dgm:pt>
    <dgm:pt modelId="{6FC1CC66-30ED-406B-8F65-5EFB449C3C39}" type="pres">
      <dgm:prSet presAssocID="{237F567F-C4E8-40F4-B7EE-6AC20C284A07}" presName="connectorText" presStyleLbl="sibTrans1D1" presStyleIdx="3" presStyleCnt="5"/>
      <dgm:spPr/>
    </dgm:pt>
    <dgm:pt modelId="{7F5CC5CF-2F04-472D-8537-2D191268718B}" type="pres">
      <dgm:prSet presAssocID="{F14022E2-D997-4FBE-B4FB-783F7D0116DB}" presName="node" presStyleLbl="node1" presStyleIdx="4" presStyleCnt="6">
        <dgm:presLayoutVars>
          <dgm:bulletEnabled val="1"/>
        </dgm:presLayoutVars>
      </dgm:prSet>
      <dgm:spPr/>
    </dgm:pt>
    <dgm:pt modelId="{76AC64AB-FFF4-42CA-A9C9-04388DEA1849}" type="pres">
      <dgm:prSet presAssocID="{CF71BD85-AE29-4FBE-AD47-2ED7984A80E8}" presName="sibTrans" presStyleLbl="sibTrans1D1" presStyleIdx="4" presStyleCnt="5"/>
      <dgm:spPr/>
    </dgm:pt>
    <dgm:pt modelId="{3E5556EF-2D2C-4334-98CA-F15B58CB9722}" type="pres">
      <dgm:prSet presAssocID="{CF71BD85-AE29-4FBE-AD47-2ED7984A80E8}" presName="connectorText" presStyleLbl="sibTrans1D1" presStyleIdx="4" presStyleCnt="5"/>
      <dgm:spPr/>
    </dgm:pt>
    <dgm:pt modelId="{CD0F96F7-0551-480B-981A-4F7BDACD1036}" type="pres">
      <dgm:prSet presAssocID="{457E5E77-6FE6-4B60-890B-BF53700C9F3B}" presName="node" presStyleLbl="node1" presStyleIdx="5" presStyleCnt="6">
        <dgm:presLayoutVars>
          <dgm:bulletEnabled val="1"/>
        </dgm:presLayoutVars>
      </dgm:prSet>
      <dgm:spPr/>
    </dgm:pt>
  </dgm:ptLst>
  <dgm:cxnLst>
    <dgm:cxn modelId="{29070A02-EA81-43FB-A5EC-2796E7A09BDA}" type="presOf" srcId="{2C2DE4DB-3350-486F-8977-680D70F9B098}" destId="{C210C71E-7D84-4ECA-B46D-F915F394DEDA}" srcOrd="1" destOrd="0" presId="urn:microsoft.com/office/officeart/2016/7/layout/RepeatingBendingProcessNew"/>
    <dgm:cxn modelId="{E830A802-0B55-4501-AF58-4C7DC329C4DD}" type="presOf" srcId="{17DACEE9-B2C1-4E44-9E2A-4A829FA5AE1C}" destId="{298C27FF-DAC3-4517-8318-8A69C4FDF556}" srcOrd="0" destOrd="0" presId="urn:microsoft.com/office/officeart/2016/7/layout/RepeatingBendingProcessNew"/>
    <dgm:cxn modelId="{7F266105-4E6B-41D9-8EE4-83CCC204945E}" type="presOf" srcId="{6E0D8EBB-4A93-40A3-ADA4-D82684E3D700}" destId="{DE3EC8A0-807C-4944-BED7-7E8728051580}" srcOrd="0" destOrd="0" presId="urn:microsoft.com/office/officeart/2016/7/layout/RepeatingBendingProcessNew"/>
    <dgm:cxn modelId="{F46D5632-4901-4AAD-A26C-92AD2514629A}" srcId="{17DACEE9-B2C1-4E44-9E2A-4A829FA5AE1C}" destId="{457E5E77-6FE6-4B60-890B-BF53700C9F3B}" srcOrd="5" destOrd="0" parTransId="{15842E6C-19A2-47D7-8E22-749250F0D485}" sibTransId="{BB601F9B-AE11-4E20-9475-898C580348E0}"/>
    <dgm:cxn modelId="{501D9239-4764-4001-BACF-885A0850112A}" type="presOf" srcId="{3CB76E4E-0D52-4411-B3EF-2C9AA3E5DF55}" destId="{703D9FE0-EA99-415F-AB0D-CC4F5E476C06}" srcOrd="0" destOrd="0" presId="urn:microsoft.com/office/officeart/2016/7/layout/RepeatingBendingProcessNew"/>
    <dgm:cxn modelId="{1D0E2F3A-C4B7-42B6-B825-FAC37B4A0C1B}" type="presOf" srcId="{7B18E127-BFE8-41AE-8D69-0D637BE41082}" destId="{994C417A-3051-4B7A-82B4-945507A2B9DB}" srcOrd="0" destOrd="0" presId="urn:microsoft.com/office/officeart/2016/7/layout/RepeatingBendingProcessNew"/>
    <dgm:cxn modelId="{9F367E61-889B-4D7E-B35E-66E41AB56AF7}" srcId="{17DACEE9-B2C1-4E44-9E2A-4A829FA5AE1C}" destId="{3CB76E4E-0D52-4411-B3EF-2C9AA3E5DF55}" srcOrd="0" destOrd="0" parTransId="{B791F666-9263-4733-889F-D595054CE67D}" sibTransId="{6E0D8EBB-4A93-40A3-ADA4-D82684E3D700}"/>
    <dgm:cxn modelId="{B0F7E247-ADEA-4F84-908F-C95AE725235A}" type="presOf" srcId="{F14022E2-D997-4FBE-B4FB-783F7D0116DB}" destId="{7F5CC5CF-2F04-472D-8537-2D191268718B}" srcOrd="0" destOrd="0" presId="urn:microsoft.com/office/officeart/2016/7/layout/RepeatingBendingProcessNew"/>
    <dgm:cxn modelId="{60262D4A-328C-4CB5-93D3-E026F9E560EC}" type="presOf" srcId="{B3000306-28E6-41DB-981F-482E47B89FB1}" destId="{804BCCD2-4BB2-47FA-B3ED-739EC9E138E7}" srcOrd="0" destOrd="0" presId="urn:microsoft.com/office/officeart/2016/7/layout/RepeatingBendingProcessNew"/>
    <dgm:cxn modelId="{B1F5494F-ED81-4CB7-90C3-451BBD84F1AB}" srcId="{17DACEE9-B2C1-4E44-9E2A-4A829FA5AE1C}" destId="{7B18E127-BFE8-41AE-8D69-0D637BE41082}" srcOrd="3" destOrd="0" parTransId="{A6C0A9EF-5733-41B1-89D2-E0929AEA8D46}" sibTransId="{237F567F-C4E8-40F4-B7EE-6AC20C284A07}"/>
    <dgm:cxn modelId="{1021708B-FCB9-4F3A-8F85-2B096B519846}" type="presOf" srcId="{457E5E77-6FE6-4B60-890B-BF53700C9F3B}" destId="{CD0F96F7-0551-480B-981A-4F7BDACD1036}" srcOrd="0" destOrd="0" presId="urn:microsoft.com/office/officeart/2016/7/layout/RepeatingBendingProcessNew"/>
    <dgm:cxn modelId="{CE70989B-A922-4FAF-8E4F-1625D1040C7F}" type="presOf" srcId="{CF71BD85-AE29-4FBE-AD47-2ED7984A80E8}" destId="{76AC64AB-FFF4-42CA-A9C9-04388DEA1849}" srcOrd="0" destOrd="0" presId="urn:microsoft.com/office/officeart/2016/7/layout/RepeatingBendingProcessNew"/>
    <dgm:cxn modelId="{BAA2A3AD-1C34-45FB-A5FF-87424E4C9D02}" type="presOf" srcId="{2C2DE4DB-3350-486F-8977-680D70F9B098}" destId="{3BE181EB-A27E-4909-947D-B5975BB9C27F}" srcOrd="0" destOrd="0" presId="urn:microsoft.com/office/officeart/2016/7/layout/RepeatingBendingProcessNew"/>
    <dgm:cxn modelId="{542E0AB0-022B-4E9A-9FE8-E0C72090DF58}" srcId="{17DACEE9-B2C1-4E44-9E2A-4A829FA5AE1C}" destId="{081D331A-1EB2-4252-9663-0CF73DE43F24}" srcOrd="2" destOrd="0" parTransId="{5872E032-7FB2-48BC-9653-075BAE6DE049}" sibTransId="{2C2DE4DB-3350-486F-8977-680D70F9B098}"/>
    <dgm:cxn modelId="{A12BDAB3-4091-454A-8416-7EE0587523BE}" type="presOf" srcId="{B3000306-28E6-41DB-981F-482E47B89FB1}" destId="{D810EC59-F0CC-4DB1-8320-9275FBD92AE1}" srcOrd="1" destOrd="0" presId="urn:microsoft.com/office/officeart/2016/7/layout/RepeatingBendingProcessNew"/>
    <dgm:cxn modelId="{3A150DBA-B57F-4477-A945-F7B05CFB381F}" type="presOf" srcId="{237F567F-C4E8-40F4-B7EE-6AC20C284A07}" destId="{BD34581A-BC9E-417F-B849-D30CA485C8FC}" srcOrd="0" destOrd="0" presId="urn:microsoft.com/office/officeart/2016/7/layout/RepeatingBendingProcessNew"/>
    <dgm:cxn modelId="{CE68C0C4-5893-48EC-AA32-41F1281EBF9A}" type="presOf" srcId="{586629B4-07A8-4745-B3F0-AEEB2BCB770D}" destId="{31383EC4-19BE-41F4-8B0C-ECBE6873C518}" srcOrd="0" destOrd="0" presId="urn:microsoft.com/office/officeart/2016/7/layout/RepeatingBendingProcessNew"/>
    <dgm:cxn modelId="{0BB407C7-DB69-41AA-B22C-DF1A578DD727}" srcId="{17DACEE9-B2C1-4E44-9E2A-4A829FA5AE1C}" destId="{586629B4-07A8-4745-B3F0-AEEB2BCB770D}" srcOrd="1" destOrd="0" parTransId="{87DD8531-37A0-47A2-A5F0-22EB506FFF22}" sibTransId="{B3000306-28E6-41DB-981F-482E47B89FB1}"/>
    <dgm:cxn modelId="{43F6B8C7-4F87-41D2-9693-78A6E4BFDC70}" type="presOf" srcId="{CF71BD85-AE29-4FBE-AD47-2ED7984A80E8}" destId="{3E5556EF-2D2C-4334-98CA-F15B58CB9722}" srcOrd="1" destOrd="0" presId="urn:microsoft.com/office/officeart/2016/7/layout/RepeatingBendingProcessNew"/>
    <dgm:cxn modelId="{DDEA2BD8-3592-47A2-99A7-43B438A2EB34}" type="presOf" srcId="{6E0D8EBB-4A93-40A3-ADA4-D82684E3D700}" destId="{3D863336-C58E-476F-8FBE-43E2F4ED3E69}" srcOrd="1" destOrd="0" presId="urn:microsoft.com/office/officeart/2016/7/layout/RepeatingBendingProcessNew"/>
    <dgm:cxn modelId="{1881C5E2-ADEF-4913-99E0-4EDE083867C4}" type="presOf" srcId="{081D331A-1EB2-4252-9663-0CF73DE43F24}" destId="{F8900947-24A3-49E4-B9D8-344B0477B2B6}" srcOrd="0" destOrd="0" presId="urn:microsoft.com/office/officeart/2016/7/layout/RepeatingBendingProcessNew"/>
    <dgm:cxn modelId="{A5BD4CF4-C07F-48B1-980A-F8AC34BE1A92}" type="presOf" srcId="{237F567F-C4E8-40F4-B7EE-6AC20C284A07}" destId="{6FC1CC66-30ED-406B-8F65-5EFB449C3C39}" srcOrd="1" destOrd="0" presId="urn:microsoft.com/office/officeart/2016/7/layout/RepeatingBendingProcessNew"/>
    <dgm:cxn modelId="{88C4DCFC-0360-4A9D-9C43-24E4B6E868AE}" srcId="{17DACEE9-B2C1-4E44-9E2A-4A829FA5AE1C}" destId="{F14022E2-D997-4FBE-B4FB-783F7D0116DB}" srcOrd="4" destOrd="0" parTransId="{6DEB207F-2C84-4EBF-AF14-16ACC17697E5}" sibTransId="{CF71BD85-AE29-4FBE-AD47-2ED7984A80E8}"/>
    <dgm:cxn modelId="{62BD8B73-7959-4C64-9286-E7EDE476A7BC}" type="presParOf" srcId="{298C27FF-DAC3-4517-8318-8A69C4FDF556}" destId="{703D9FE0-EA99-415F-AB0D-CC4F5E476C06}" srcOrd="0" destOrd="0" presId="urn:microsoft.com/office/officeart/2016/7/layout/RepeatingBendingProcessNew"/>
    <dgm:cxn modelId="{C35A7496-6EFD-4811-9657-B269A2B9159D}" type="presParOf" srcId="{298C27FF-DAC3-4517-8318-8A69C4FDF556}" destId="{DE3EC8A0-807C-4944-BED7-7E8728051580}" srcOrd="1" destOrd="0" presId="urn:microsoft.com/office/officeart/2016/7/layout/RepeatingBendingProcessNew"/>
    <dgm:cxn modelId="{464A8D56-2623-4E40-8503-22C105DA006C}" type="presParOf" srcId="{DE3EC8A0-807C-4944-BED7-7E8728051580}" destId="{3D863336-C58E-476F-8FBE-43E2F4ED3E69}" srcOrd="0" destOrd="0" presId="urn:microsoft.com/office/officeart/2016/7/layout/RepeatingBendingProcessNew"/>
    <dgm:cxn modelId="{7D5D802F-0C3B-4ECA-8A63-2486F416C402}" type="presParOf" srcId="{298C27FF-DAC3-4517-8318-8A69C4FDF556}" destId="{31383EC4-19BE-41F4-8B0C-ECBE6873C518}" srcOrd="2" destOrd="0" presId="urn:microsoft.com/office/officeart/2016/7/layout/RepeatingBendingProcessNew"/>
    <dgm:cxn modelId="{2D889DC2-ED3C-4849-8C67-A1559C00C449}" type="presParOf" srcId="{298C27FF-DAC3-4517-8318-8A69C4FDF556}" destId="{804BCCD2-4BB2-47FA-B3ED-739EC9E138E7}" srcOrd="3" destOrd="0" presId="urn:microsoft.com/office/officeart/2016/7/layout/RepeatingBendingProcessNew"/>
    <dgm:cxn modelId="{FB208FF7-6971-4CC0-A992-7F8D58737A2C}" type="presParOf" srcId="{804BCCD2-4BB2-47FA-B3ED-739EC9E138E7}" destId="{D810EC59-F0CC-4DB1-8320-9275FBD92AE1}" srcOrd="0" destOrd="0" presId="urn:microsoft.com/office/officeart/2016/7/layout/RepeatingBendingProcessNew"/>
    <dgm:cxn modelId="{66C039EF-B027-463E-BBEF-6C9D78CBD789}" type="presParOf" srcId="{298C27FF-DAC3-4517-8318-8A69C4FDF556}" destId="{F8900947-24A3-49E4-B9D8-344B0477B2B6}" srcOrd="4" destOrd="0" presId="urn:microsoft.com/office/officeart/2016/7/layout/RepeatingBendingProcessNew"/>
    <dgm:cxn modelId="{BF2817D8-DD27-4499-AA56-B03E457ADC9F}" type="presParOf" srcId="{298C27FF-DAC3-4517-8318-8A69C4FDF556}" destId="{3BE181EB-A27E-4909-947D-B5975BB9C27F}" srcOrd="5" destOrd="0" presId="urn:microsoft.com/office/officeart/2016/7/layout/RepeatingBendingProcessNew"/>
    <dgm:cxn modelId="{21EFAEBF-BE5E-43CA-894E-14469492E557}" type="presParOf" srcId="{3BE181EB-A27E-4909-947D-B5975BB9C27F}" destId="{C210C71E-7D84-4ECA-B46D-F915F394DEDA}" srcOrd="0" destOrd="0" presId="urn:microsoft.com/office/officeart/2016/7/layout/RepeatingBendingProcessNew"/>
    <dgm:cxn modelId="{4BB4445D-BDFB-4734-B47C-62E52A10B20B}" type="presParOf" srcId="{298C27FF-DAC3-4517-8318-8A69C4FDF556}" destId="{994C417A-3051-4B7A-82B4-945507A2B9DB}" srcOrd="6" destOrd="0" presId="urn:microsoft.com/office/officeart/2016/7/layout/RepeatingBendingProcessNew"/>
    <dgm:cxn modelId="{85E61AED-EC9F-4E85-841F-4367535CDCAE}" type="presParOf" srcId="{298C27FF-DAC3-4517-8318-8A69C4FDF556}" destId="{BD34581A-BC9E-417F-B849-D30CA485C8FC}" srcOrd="7" destOrd="0" presId="urn:microsoft.com/office/officeart/2016/7/layout/RepeatingBendingProcessNew"/>
    <dgm:cxn modelId="{B4C3E442-2EC4-49F4-869E-18B2B3E23CCB}" type="presParOf" srcId="{BD34581A-BC9E-417F-B849-D30CA485C8FC}" destId="{6FC1CC66-30ED-406B-8F65-5EFB449C3C39}" srcOrd="0" destOrd="0" presId="urn:microsoft.com/office/officeart/2016/7/layout/RepeatingBendingProcessNew"/>
    <dgm:cxn modelId="{4C1CD998-E19B-4F5E-8FF1-F7FA0851817F}" type="presParOf" srcId="{298C27FF-DAC3-4517-8318-8A69C4FDF556}" destId="{7F5CC5CF-2F04-472D-8537-2D191268718B}" srcOrd="8" destOrd="0" presId="urn:microsoft.com/office/officeart/2016/7/layout/RepeatingBendingProcessNew"/>
    <dgm:cxn modelId="{D087B86B-3384-411C-B2D0-A478B8FCA9C8}" type="presParOf" srcId="{298C27FF-DAC3-4517-8318-8A69C4FDF556}" destId="{76AC64AB-FFF4-42CA-A9C9-04388DEA1849}" srcOrd="9" destOrd="0" presId="urn:microsoft.com/office/officeart/2016/7/layout/RepeatingBendingProcessNew"/>
    <dgm:cxn modelId="{24C50791-75BC-4321-91E6-481CC046491D}" type="presParOf" srcId="{76AC64AB-FFF4-42CA-A9C9-04388DEA1849}" destId="{3E5556EF-2D2C-4334-98CA-F15B58CB9722}" srcOrd="0" destOrd="0" presId="urn:microsoft.com/office/officeart/2016/7/layout/RepeatingBendingProcessNew"/>
    <dgm:cxn modelId="{997A4097-F064-4005-914E-42066BB88C69}" type="presParOf" srcId="{298C27FF-DAC3-4517-8318-8A69C4FDF556}" destId="{CD0F96F7-0551-480B-981A-4F7BDACD1036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985B8D-E07C-443D-8F44-5FA0FBD2371F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124B27A4-4D73-4B70-9884-59838254271C}">
      <dgm:prSet/>
      <dgm:spPr/>
      <dgm:t>
        <a:bodyPr/>
        <a:lstStyle/>
        <a:p>
          <a:r>
            <a:rPr lang="en-US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Upper Limb Prosthetics Market - By Component (Wrist, Elbow, Shoulder, Arm, Terminal Devices), Product (Passive, Body-powered, Myoelectric, Hybrid), End-use (Hospitals, Prosthetic Clinics, ASCs) – Global Forecast, 2023-2032</a:t>
          </a:r>
          <a:endParaRPr lang="en-US"/>
        </a:p>
      </dgm:t>
    </dgm:pt>
    <dgm:pt modelId="{90E8E371-6CB7-4336-8339-2E74CFE08A8F}" type="parTrans" cxnId="{4FE8A591-9562-4015-8BAD-9A51A052F738}">
      <dgm:prSet/>
      <dgm:spPr/>
      <dgm:t>
        <a:bodyPr/>
        <a:lstStyle/>
        <a:p>
          <a:endParaRPr lang="en-US"/>
        </a:p>
      </dgm:t>
    </dgm:pt>
    <dgm:pt modelId="{3814D400-2B00-4F26-A41C-2ED5CA589AB7}" type="sibTrans" cxnId="{4FE8A591-9562-4015-8BAD-9A51A052F738}">
      <dgm:prSet/>
      <dgm:spPr/>
      <dgm:t>
        <a:bodyPr/>
        <a:lstStyle/>
        <a:p>
          <a:endParaRPr lang="en-US"/>
        </a:p>
      </dgm:t>
    </dgm:pt>
    <dgm:pt modelId="{E85FA152-8E08-43DB-8354-5B3E7F2719D8}">
      <dgm:prSet/>
      <dgm:spPr/>
      <dgm:t>
        <a:bodyPr/>
        <a:lstStyle/>
        <a:p>
          <a:r>
            <a:rPr lang="en-US" b="0"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Design and Fabrication of a 3D Printed Myoelectric Prosthetic Arm</a:t>
          </a:r>
          <a:endParaRPr lang="en-US" b="0"/>
        </a:p>
      </dgm:t>
    </dgm:pt>
    <dgm:pt modelId="{942AB91D-C665-45C4-A789-AD648A550BAE}" type="parTrans" cxnId="{7A6E3944-671F-4F57-8A13-F62DD3EAA35A}">
      <dgm:prSet/>
      <dgm:spPr/>
      <dgm:t>
        <a:bodyPr/>
        <a:lstStyle/>
        <a:p>
          <a:endParaRPr lang="en-US"/>
        </a:p>
      </dgm:t>
    </dgm:pt>
    <dgm:pt modelId="{85AC86F4-2A97-4301-96EF-9EA13C08EA28}" type="sibTrans" cxnId="{7A6E3944-671F-4F57-8A13-F62DD3EAA35A}">
      <dgm:prSet/>
      <dgm:spPr/>
      <dgm:t>
        <a:bodyPr/>
        <a:lstStyle/>
        <a:p>
          <a:endParaRPr lang="en-US"/>
        </a:p>
      </dgm:t>
    </dgm:pt>
    <dgm:pt modelId="{6BBE5991-6B4A-4A3B-BC10-5BB4F3242573}">
      <dgm:prSet/>
      <dgm:spPr/>
      <dgm:t>
        <a:bodyPr/>
        <a:lstStyle/>
        <a:p>
          <a:r>
            <a:rPr lang="en-IN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Cyborg beast: a low-cost 3d-printed prosthetic hand for children with upper-limb differences Jorge Zuniga, Dimitrios Katsavelis , Jean Peck , John Stollberg , Marc Petrykowski , Adam Carson and Cristina Fernandez </a:t>
          </a:r>
          <a:endParaRPr lang="en-US"/>
        </a:p>
      </dgm:t>
    </dgm:pt>
    <dgm:pt modelId="{33039800-C9FC-4C8E-975B-142A58E2B10C}" type="parTrans" cxnId="{F05C49AE-7DF4-449D-AFAE-A5CC4AFB8F73}">
      <dgm:prSet/>
      <dgm:spPr/>
      <dgm:t>
        <a:bodyPr/>
        <a:lstStyle/>
        <a:p>
          <a:endParaRPr lang="en-US"/>
        </a:p>
      </dgm:t>
    </dgm:pt>
    <dgm:pt modelId="{AEC1934B-44DE-4090-80E7-B0A756E241E4}" type="sibTrans" cxnId="{F05C49AE-7DF4-449D-AFAE-A5CC4AFB8F73}">
      <dgm:prSet/>
      <dgm:spPr/>
      <dgm:t>
        <a:bodyPr/>
        <a:lstStyle/>
        <a:p>
          <a:endParaRPr lang="en-US"/>
        </a:p>
      </dgm:t>
    </dgm:pt>
    <dgm:pt modelId="{F4B996C3-6CAF-464A-B38A-741C04B3BC47}">
      <dgm:prSet/>
      <dgm:spPr/>
      <dgm:t>
        <a:bodyPr/>
        <a:lstStyle/>
        <a:p>
          <a:r>
            <a:rPr lang="en-US"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Hand Functions of Myoelectric and 3D-Printed Pressure-Sensored Prosthetics: A Comparative Study by Kyu Ho Lee, MD, MS, Hobeom Bin, BS, KeunBae Kim, MD, So Young Ahn, MD, PhD, Bong-Ok Kim, MD, PhD, and Soo-Kyung Bok, MD, PhD</a:t>
          </a:r>
          <a:endParaRPr lang="en-US"/>
        </a:p>
      </dgm:t>
    </dgm:pt>
    <dgm:pt modelId="{4E7B65B5-83A2-4877-8698-4DCADCD5D755}" type="parTrans" cxnId="{63E18A35-E459-40AE-B493-DE4341A0D390}">
      <dgm:prSet/>
      <dgm:spPr/>
      <dgm:t>
        <a:bodyPr/>
        <a:lstStyle/>
        <a:p>
          <a:endParaRPr lang="en-US"/>
        </a:p>
      </dgm:t>
    </dgm:pt>
    <dgm:pt modelId="{8EDC2836-C3A6-4BD4-92FF-88741909BCF7}" type="sibTrans" cxnId="{63E18A35-E459-40AE-B493-DE4341A0D390}">
      <dgm:prSet/>
      <dgm:spPr/>
      <dgm:t>
        <a:bodyPr/>
        <a:lstStyle/>
        <a:p>
          <a:endParaRPr lang="en-US"/>
        </a:p>
      </dgm:t>
    </dgm:pt>
    <dgm:pt modelId="{F8230CF3-38BF-4CF9-9E69-F0C79757B198}">
      <dgm:prSet/>
      <dgm:spPr/>
      <dgm:t>
        <a:bodyPr/>
        <a:lstStyle/>
        <a:p>
          <a:r>
            <a:rPr lang="en-US"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Robotic Prosthetics Market Size, Share &amp; Trends Analysis Report By Extremity (Upper, Lower), By Technology (MPC, Myoelectric), By Region (North America, Europe, APAC, Latin America, MEA), And Segment Forecasts, 2023 – 2030</a:t>
          </a:r>
          <a:endParaRPr lang="en-US"/>
        </a:p>
      </dgm:t>
    </dgm:pt>
    <dgm:pt modelId="{F7C147F9-3634-4EC0-A76E-A4DD88F97AAC}" type="parTrans" cxnId="{8EEA17FD-5E02-4A21-8482-E4C944A57533}">
      <dgm:prSet/>
      <dgm:spPr/>
      <dgm:t>
        <a:bodyPr/>
        <a:lstStyle/>
        <a:p>
          <a:endParaRPr lang="en-US"/>
        </a:p>
      </dgm:t>
    </dgm:pt>
    <dgm:pt modelId="{0FF73D00-2940-49A2-847E-33E19D573667}" type="sibTrans" cxnId="{8EEA17FD-5E02-4A21-8482-E4C944A57533}">
      <dgm:prSet/>
      <dgm:spPr/>
      <dgm:t>
        <a:bodyPr/>
        <a:lstStyle/>
        <a:p>
          <a:endParaRPr lang="en-US"/>
        </a:p>
      </dgm:t>
    </dgm:pt>
    <dgm:pt modelId="{8A2CDF8D-6013-42B9-AA9C-D0DCAA4B298B}">
      <dgm:prSet/>
      <dgm:spPr/>
      <dgm:t>
        <a:bodyPr/>
        <a:lstStyle/>
        <a:p>
          <a:r>
            <a:rPr lang="en-US">
              <a:hlinkClick xmlns:r="http://schemas.openxmlformats.org/officeDocument/2006/relationships"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Bray JJ. University of California Los Angeles. Prosthetics-Orthotics Education Program.: Prosthetic principles, upper extremity amputations : fabrication and fitting principles. Los Angeles: Prosthetics-Orthotics Education Program, Division of Orthopedic Surgery, University of California, Los Angeles; 1970 </a:t>
          </a:r>
          <a:endParaRPr lang="en-US"/>
        </a:p>
      </dgm:t>
    </dgm:pt>
    <dgm:pt modelId="{549990E0-00FD-4BF9-A8C7-C0923751D897}" type="parTrans" cxnId="{5883FC2F-9541-4D68-8131-308F71556EA3}">
      <dgm:prSet/>
      <dgm:spPr/>
      <dgm:t>
        <a:bodyPr/>
        <a:lstStyle/>
        <a:p>
          <a:endParaRPr lang="en-US"/>
        </a:p>
      </dgm:t>
    </dgm:pt>
    <dgm:pt modelId="{093193F5-BC77-4CB9-8786-7792AFA64FBB}" type="sibTrans" cxnId="{5883FC2F-9541-4D68-8131-308F71556EA3}">
      <dgm:prSet/>
      <dgm:spPr/>
      <dgm:t>
        <a:bodyPr/>
        <a:lstStyle/>
        <a:p>
          <a:endParaRPr lang="en-US"/>
        </a:p>
      </dgm:t>
    </dgm:pt>
    <dgm:pt modelId="{B1DCF57E-0CCA-4DE2-B2FA-A574D795C2D6}" type="pres">
      <dgm:prSet presAssocID="{40985B8D-E07C-443D-8F44-5FA0FBD2371F}" presName="vert0" presStyleCnt="0">
        <dgm:presLayoutVars>
          <dgm:dir/>
          <dgm:animOne val="branch"/>
          <dgm:animLvl val="lvl"/>
        </dgm:presLayoutVars>
      </dgm:prSet>
      <dgm:spPr/>
    </dgm:pt>
    <dgm:pt modelId="{FA4C2ED5-F462-4601-8508-3502C5D6C70D}" type="pres">
      <dgm:prSet presAssocID="{124B27A4-4D73-4B70-9884-59838254271C}" presName="thickLine" presStyleLbl="alignNode1" presStyleIdx="0" presStyleCnt="6"/>
      <dgm:spPr/>
    </dgm:pt>
    <dgm:pt modelId="{8645FB87-287B-4EAF-BF8F-B0B687ED8221}" type="pres">
      <dgm:prSet presAssocID="{124B27A4-4D73-4B70-9884-59838254271C}" presName="horz1" presStyleCnt="0"/>
      <dgm:spPr/>
    </dgm:pt>
    <dgm:pt modelId="{5F1BAFEC-1C14-4942-B41D-072593A7C578}" type="pres">
      <dgm:prSet presAssocID="{124B27A4-4D73-4B70-9884-59838254271C}" presName="tx1" presStyleLbl="revTx" presStyleIdx="0" presStyleCnt="6"/>
      <dgm:spPr/>
    </dgm:pt>
    <dgm:pt modelId="{B03DEC35-4AB7-4125-A71A-5FD13634AF0F}" type="pres">
      <dgm:prSet presAssocID="{124B27A4-4D73-4B70-9884-59838254271C}" presName="vert1" presStyleCnt="0"/>
      <dgm:spPr/>
    </dgm:pt>
    <dgm:pt modelId="{E1A5F52E-F705-4041-B73B-2E0AB216B473}" type="pres">
      <dgm:prSet presAssocID="{E85FA152-8E08-43DB-8354-5B3E7F2719D8}" presName="thickLine" presStyleLbl="alignNode1" presStyleIdx="1" presStyleCnt="6"/>
      <dgm:spPr/>
    </dgm:pt>
    <dgm:pt modelId="{0C726802-B887-4077-B9BA-FA1D55D40770}" type="pres">
      <dgm:prSet presAssocID="{E85FA152-8E08-43DB-8354-5B3E7F2719D8}" presName="horz1" presStyleCnt="0"/>
      <dgm:spPr/>
    </dgm:pt>
    <dgm:pt modelId="{1369A1AD-7DD0-4F81-9139-2BB240DC1D61}" type="pres">
      <dgm:prSet presAssocID="{E85FA152-8E08-43DB-8354-5B3E7F2719D8}" presName="tx1" presStyleLbl="revTx" presStyleIdx="1" presStyleCnt="6"/>
      <dgm:spPr/>
    </dgm:pt>
    <dgm:pt modelId="{4D7FFA94-F767-46F7-AD6E-CA80471DE52C}" type="pres">
      <dgm:prSet presAssocID="{E85FA152-8E08-43DB-8354-5B3E7F2719D8}" presName="vert1" presStyleCnt="0"/>
      <dgm:spPr/>
    </dgm:pt>
    <dgm:pt modelId="{C94BE17D-C6F7-48DE-A1F2-F2E640DBC624}" type="pres">
      <dgm:prSet presAssocID="{6BBE5991-6B4A-4A3B-BC10-5BB4F3242573}" presName="thickLine" presStyleLbl="alignNode1" presStyleIdx="2" presStyleCnt="6"/>
      <dgm:spPr/>
    </dgm:pt>
    <dgm:pt modelId="{5BDFC50E-1682-4B8F-BA5E-F1E1EDFCB7B7}" type="pres">
      <dgm:prSet presAssocID="{6BBE5991-6B4A-4A3B-BC10-5BB4F3242573}" presName="horz1" presStyleCnt="0"/>
      <dgm:spPr/>
    </dgm:pt>
    <dgm:pt modelId="{0D92B6F5-C9DC-415C-93CE-4791C2432409}" type="pres">
      <dgm:prSet presAssocID="{6BBE5991-6B4A-4A3B-BC10-5BB4F3242573}" presName="tx1" presStyleLbl="revTx" presStyleIdx="2" presStyleCnt="6"/>
      <dgm:spPr/>
    </dgm:pt>
    <dgm:pt modelId="{B31E7F80-8B82-4B09-B118-803645398843}" type="pres">
      <dgm:prSet presAssocID="{6BBE5991-6B4A-4A3B-BC10-5BB4F3242573}" presName="vert1" presStyleCnt="0"/>
      <dgm:spPr/>
    </dgm:pt>
    <dgm:pt modelId="{55241337-8298-464E-B188-0F166457E813}" type="pres">
      <dgm:prSet presAssocID="{F4B996C3-6CAF-464A-B38A-741C04B3BC47}" presName="thickLine" presStyleLbl="alignNode1" presStyleIdx="3" presStyleCnt="6"/>
      <dgm:spPr/>
    </dgm:pt>
    <dgm:pt modelId="{74A1598C-8F5D-48C7-B6B7-73EE114ADEA1}" type="pres">
      <dgm:prSet presAssocID="{F4B996C3-6CAF-464A-B38A-741C04B3BC47}" presName="horz1" presStyleCnt="0"/>
      <dgm:spPr/>
    </dgm:pt>
    <dgm:pt modelId="{7BFB128A-1681-4D9B-9656-B327C934FEF0}" type="pres">
      <dgm:prSet presAssocID="{F4B996C3-6CAF-464A-B38A-741C04B3BC47}" presName="tx1" presStyleLbl="revTx" presStyleIdx="3" presStyleCnt="6"/>
      <dgm:spPr/>
    </dgm:pt>
    <dgm:pt modelId="{820E5658-B386-4A78-B95C-32D7775A90EE}" type="pres">
      <dgm:prSet presAssocID="{F4B996C3-6CAF-464A-B38A-741C04B3BC47}" presName="vert1" presStyleCnt="0"/>
      <dgm:spPr/>
    </dgm:pt>
    <dgm:pt modelId="{5604A0CC-ACB4-438C-A42D-280D7ABBD3CD}" type="pres">
      <dgm:prSet presAssocID="{F8230CF3-38BF-4CF9-9E69-F0C79757B198}" presName="thickLine" presStyleLbl="alignNode1" presStyleIdx="4" presStyleCnt="6"/>
      <dgm:spPr/>
    </dgm:pt>
    <dgm:pt modelId="{4369EAB3-BC49-481B-8994-E206529AF9C6}" type="pres">
      <dgm:prSet presAssocID="{F8230CF3-38BF-4CF9-9E69-F0C79757B198}" presName="horz1" presStyleCnt="0"/>
      <dgm:spPr/>
    </dgm:pt>
    <dgm:pt modelId="{75482D95-F074-4048-A45F-6476A47C04A6}" type="pres">
      <dgm:prSet presAssocID="{F8230CF3-38BF-4CF9-9E69-F0C79757B198}" presName="tx1" presStyleLbl="revTx" presStyleIdx="4" presStyleCnt="6"/>
      <dgm:spPr/>
    </dgm:pt>
    <dgm:pt modelId="{EEADACCB-66AF-4323-B723-55128ACB3948}" type="pres">
      <dgm:prSet presAssocID="{F8230CF3-38BF-4CF9-9E69-F0C79757B198}" presName="vert1" presStyleCnt="0"/>
      <dgm:spPr/>
    </dgm:pt>
    <dgm:pt modelId="{6E076490-2833-400B-B4BD-CC4F772F2EA7}" type="pres">
      <dgm:prSet presAssocID="{8A2CDF8D-6013-42B9-AA9C-D0DCAA4B298B}" presName="thickLine" presStyleLbl="alignNode1" presStyleIdx="5" presStyleCnt="6"/>
      <dgm:spPr/>
    </dgm:pt>
    <dgm:pt modelId="{635CC376-90B1-4E39-9471-5C9D675766FE}" type="pres">
      <dgm:prSet presAssocID="{8A2CDF8D-6013-42B9-AA9C-D0DCAA4B298B}" presName="horz1" presStyleCnt="0"/>
      <dgm:spPr/>
    </dgm:pt>
    <dgm:pt modelId="{310DCAFD-E21E-46B7-9AE3-A5C8D22CA322}" type="pres">
      <dgm:prSet presAssocID="{8A2CDF8D-6013-42B9-AA9C-D0DCAA4B298B}" presName="tx1" presStyleLbl="revTx" presStyleIdx="5" presStyleCnt="6"/>
      <dgm:spPr/>
    </dgm:pt>
    <dgm:pt modelId="{AE5474CC-2598-48A6-B29A-1631EB193233}" type="pres">
      <dgm:prSet presAssocID="{8A2CDF8D-6013-42B9-AA9C-D0DCAA4B298B}" presName="vert1" presStyleCnt="0"/>
      <dgm:spPr/>
    </dgm:pt>
  </dgm:ptLst>
  <dgm:cxnLst>
    <dgm:cxn modelId="{5D8D6E20-821D-40A1-A77A-EADDB00FCFD6}" type="presOf" srcId="{F4B996C3-6CAF-464A-B38A-741C04B3BC47}" destId="{7BFB128A-1681-4D9B-9656-B327C934FEF0}" srcOrd="0" destOrd="0" presId="urn:microsoft.com/office/officeart/2008/layout/LinedList"/>
    <dgm:cxn modelId="{70871F2C-D5A8-409A-B728-3C400987812A}" type="presOf" srcId="{8A2CDF8D-6013-42B9-AA9C-D0DCAA4B298B}" destId="{310DCAFD-E21E-46B7-9AE3-A5C8D22CA322}" srcOrd="0" destOrd="0" presId="urn:microsoft.com/office/officeart/2008/layout/LinedList"/>
    <dgm:cxn modelId="{5883FC2F-9541-4D68-8131-308F71556EA3}" srcId="{40985B8D-E07C-443D-8F44-5FA0FBD2371F}" destId="{8A2CDF8D-6013-42B9-AA9C-D0DCAA4B298B}" srcOrd="5" destOrd="0" parTransId="{549990E0-00FD-4BF9-A8C7-C0923751D897}" sibTransId="{093193F5-BC77-4CB9-8786-7792AFA64FBB}"/>
    <dgm:cxn modelId="{63E18A35-E459-40AE-B493-DE4341A0D390}" srcId="{40985B8D-E07C-443D-8F44-5FA0FBD2371F}" destId="{F4B996C3-6CAF-464A-B38A-741C04B3BC47}" srcOrd="3" destOrd="0" parTransId="{4E7B65B5-83A2-4877-8698-4DCADCD5D755}" sibTransId="{8EDC2836-C3A6-4BD4-92FF-88741909BCF7}"/>
    <dgm:cxn modelId="{049EF036-E9AE-4EDD-A7A8-8CB4FF7DAC0D}" type="presOf" srcId="{40985B8D-E07C-443D-8F44-5FA0FBD2371F}" destId="{B1DCF57E-0CCA-4DE2-B2FA-A574D795C2D6}" srcOrd="0" destOrd="0" presId="urn:microsoft.com/office/officeart/2008/layout/LinedList"/>
    <dgm:cxn modelId="{7A6E3944-671F-4F57-8A13-F62DD3EAA35A}" srcId="{40985B8D-E07C-443D-8F44-5FA0FBD2371F}" destId="{E85FA152-8E08-43DB-8354-5B3E7F2719D8}" srcOrd="1" destOrd="0" parTransId="{942AB91D-C665-45C4-A789-AD648A550BAE}" sibTransId="{85AC86F4-2A97-4301-96EF-9EA13C08EA28}"/>
    <dgm:cxn modelId="{4FE8A591-9562-4015-8BAD-9A51A052F738}" srcId="{40985B8D-E07C-443D-8F44-5FA0FBD2371F}" destId="{124B27A4-4D73-4B70-9884-59838254271C}" srcOrd="0" destOrd="0" parTransId="{90E8E371-6CB7-4336-8339-2E74CFE08A8F}" sibTransId="{3814D400-2B00-4F26-A41C-2ED5CA589AB7}"/>
    <dgm:cxn modelId="{F05C49AE-7DF4-449D-AFAE-A5CC4AFB8F73}" srcId="{40985B8D-E07C-443D-8F44-5FA0FBD2371F}" destId="{6BBE5991-6B4A-4A3B-BC10-5BB4F3242573}" srcOrd="2" destOrd="0" parTransId="{33039800-C9FC-4C8E-975B-142A58E2B10C}" sibTransId="{AEC1934B-44DE-4090-80E7-B0A756E241E4}"/>
    <dgm:cxn modelId="{541AADC0-A413-45EA-90E2-BA69FEDED121}" type="presOf" srcId="{6BBE5991-6B4A-4A3B-BC10-5BB4F3242573}" destId="{0D92B6F5-C9DC-415C-93CE-4791C2432409}" srcOrd="0" destOrd="0" presId="urn:microsoft.com/office/officeart/2008/layout/LinedList"/>
    <dgm:cxn modelId="{A38FBBC7-A728-4AEC-9119-A46C06B5EC45}" type="presOf" srcId="{124B27A4-4D73-4B70-9884-59838254271C}" destId="{5F1BAFEC-1C14-4942-B41D-072593A7C578}" srcOrd="0" destOrd="0" presId="urn:microsoft.com/office/officeart/2008/layout/LinedList"/>
    <dgm:cxn modelId="{2C056BED-3D1A-4F61-917C-73C69FADF61A}" type="presOf" srcId="{E85FA152-8E08-43DB-8354-5B3E7F2719D8}" destId="{1369A1AD-7DD0-4F81-9139-2BB240DC1D61}" srcOrd="0" destOrd="0" presId="urn:microsoft.com/office/officeart/2008/layout/LinedList"/>
    <dgm:cxn modelId="{7A4299F4-1A7A-461F-B0F6-881603F25235}" type="presOf" srcId="{F8230CF3-38BF-4CF9-9E69-F0C79757B198}" destId="{75482D95-F074-4048-A45F-6476A47C04A6}" srcOrd="0" destOrd="0" presId="urn:microsoft.com/office/officeart/2008/layout/LinedList"/>
    <dgm:cxn modelId="{8EEA17FD-5E02-4A21-8482-E4C944A57533}" srcId="{40985B8D-E07C-443D-8F44-5FA0FBD2371F}" destId="{F8230CF3-38BF-4CF9-9E69-F0C79757B198}" srcOrd="4" destOrd="0" parTransId="{F7C147F9-3634-4EC0-A76E-A4DD88F97AAC}" sibTransId="{0FF73D00-2940-49A2-847E-33E19D573667}"/>
    <dgm:cxn modelId="{F6BAE54A-0C80-4D02-A453-3D80B5D94D7C}" type="presParOf" srcId="{B1DCF57E-0CCA-4DE2-B2FA-A574D795C2D6}" destId="{FA4C2ED5-F462-4601-8508-3502C5D6C70D}" srcOrd="0" destOrd="0" presId="urn:microsoft.com/office/officeart/2008/layout/LinedList"/>
    <dgm:cxn modelId="{345954F3-E1DE-4DB9-AF0B-082069797070}" type="presParOf" srcId="{B1DCF57E-0CCA-4DE2-B2FA-A574D795C2D6}" destId="{8645FB87-287B-4EAF-BF8F-B0B687ED8221}" srcOrd="1" destOrd="0" presId="urn:microsoft.com/office/officeart/2008/layout/LinedList"/>
    <dgm:cxn modelId="{28F6B566-43ED-4942-9470-0F84BCE90CDA}" type="presParOf" srcId="{8645FB87-287B-4EAF-BF8F-B0B687ED8221}" destId="{5F1BAFEC-1C14-4942-B41D-072593A7C578}" srcOrd="0" destOrd="0" presId="urn:microsoft.com/office/officeart/2008/layout/LinedList"/>
    <dgm:cxn modelId="{F48D335F-1512-4D03-83AC-E294D2205C33}" type="presParOf" srcId="{8645FB87-287B-4EAF-BF8F-B0B687ED8221}" destId="{B03DEC35-4AB7-4125-A71A-5FD13634AF0F}" srcOrd="1" destOrd="0" presId="urn:microsoft.com/office/officeart/2008/layout/LinedList"/>
    <dgm:cxn modelId="{2243DD5F-6AD8-40AD-9424-18605A60EF70}" type="presParOf" srcId="{B1DCF57E-0CCA-4DE2-B2FA-A574D795C2D6}" destId="{E1A5F52E-F705-4041-B73B-2E0AB216B473}" srcOrd="2" destOrd="0" presId="urn:microsoft.com/office/officeart/2008/layout/LinedList"/>
    <dgm:cxn modelId="{350D3A03-C53D-4F88-A966-99A2B2E5CB68}" type="presParOf" srcId="{B1DCF57E-0CCA-4DE2-B2FA-A574D795C2D6}" destId="{0C726802-B887-4077-B9BA-FA1D55D40770}" srcOrd="3" destOrd="0" presId="urn:microsoft.com/office/officeart/2008/layout/LinedList"/>
    <dgm:cxn modelId="{879ED30A-CB96-427A-8A1C-B440AAC11404}" type="presParOf" srcId="{0C726802-B887-4077-B9BA-FA1D55D40770}" destId="{1369A1AD-7DD0-4F81-9139-2BB240DC1D61}" srcOrd="0" destOrd="0" presId="urn:microsoft.com/office/officeart/2008/layout/LinedList"/>
    <dgm:cxn modelId="{916AD61C-35D3-46D3-8C86-828E5BDC1822}" type="presParOf" srcId="{0C726802-B887-4077-B9BA-FA1D55D40770}" destId="{4D7FFA94-F767-46F7-AD6E-CA80471DE52C}" srcOrd="1" destOrd="0" presId="urn:microsoft.com/office/officeart/2008/layout/LinedList"/>
    <dgm:cxn modelId="{96D5C8EF-C57E-4D75-92E8-6AE1ABE3A4F1}" type="presParOf" srcId="{B1DCF57E-0CCA-4DE2-B2FA-A574D795C2D6}" destId="{C94BE17D-C6F7-48DE-A1F2-F2E640DBC624}" srcOrd="4" destOrd="0" presId="urn:microsoft.com/office/officeart/2008/layout/LinedList"/>
    <dgm:cxn modelId="{991E3756-D6A5-45D2-930D-263C092B8140}" type="presParOf" srcId="{B1DCF57E-0CCA-4DE2-B2FA-A574D795C2D6}" destId="{5BDFC50E-1682-4B8F-BA5E-F1E1EDFCB7B7}" srcOrd="5" destOrd="0" presId="urn:microsoft.com/office/officeart/2008/layout/LinedList"/>
    <dgm:cxn modelId="{A412F209-217E-4CBE-A486-2B568E411171}" type="presParOf" srcId="{5BDFC50E-1682-4B8F-BA5E-F1E1EDFCB7B7}" destId="{0D92B6F5-C9DC-415C-93CE-4791C2432409}" srcOrd="0" destOrd="0" presId="urn:microsoft.com/office/officeart/2008/layout/LinedList"/>
    <dgm:cxn modelId="{FF13B72B-6FE4-456D-BAE6-89FA6A09B6A9}" type="presParOf" srcId="{5BDFC50E-1682-4B8F-BA5E-F1E1EDFCB7B7}" destId="{B31E7F80-8B82-4B09-B118-803645398843}" srcOrd="1" destOrd="0" presId="urn:microsoft.com/office/officeart/2008/layout/LinedList"/>
    <dgm:cxn modelId="{1E39063F-65B1-4B0B-8E5E-047246D20E9B}" type="presParOf" srcId="{B1DCF57E-0CCA-4DE2-B2FA-A574D795C2D6}" destId="{55241337-8298-464E-B188-0F166457E813}" srcOrd="6" destOrd="0" presId="urn:microsoft.com/office/officeart/2008/layout/LinedList"/>
    <dgm:cxn modelId="{44F795C4-8FFB-4756-A24A-914648DAF23C}" type="presParOf" srcId="{B1DCF57E-0CCA-4DE2-B2FA-A574D795C2D6}" destId="{74A1598C-8F5D-48C7-B6B7-73EE114ADEA1}" srcOrd="7" destOrd="0" presId="urn:microsoft.com/office/officeart/2008/layout/LinedList"/>
    <dgm:cxn modelId="{C7925EAD-1B69-491D-9F1D-EA1D9170B2C2}" type="presParOf" srcId="{74A1598C-8F5D-48C7-B6B7-73EE114ADEA1}" destId="{7BFB128A-1681-4D9B-9656-B327C934FEF0}" srcOrd="0" destOrd="0" presId="urn:microsoft.com/office/officeart/2008/layout/LinedList"/>
    <dgm:cxn modelId="{D4C2B5C5-2C33-4713-A0AE-05888CFE7785}" type="presParOf" srcId="{74A1598C-8F5D-48C7-B6B7-73EE114ADEA1}" destId="{820E5658-B386-4A78-B95C-32D7775A90EE}" srcOrd="1" destOrd="0" presId="urn:microsoft.com/office/officeart/2008/layout/LinedList"/>
    <dgm:cxn modelId="{8EBEEF55-F9B0-439F-935A-C63D4A81E729}" type="presParOf" srcId="{B1DCF57E-0CCA-4DE2-B2FA-A574D795C2D6}" destId="{5604A0CC-ACB4-438C-A42D-280D7ABBD3CD}" srcOrd="8" destOrd="0" presId="urn:microsoft.com/office/officeart/2008/layout/LinedList"/>
    <dgm:cxn modelId="{A26AFBF9-30AB-4022-9A86-B900BC42A208}" type="presParOf" srcId="{B1DCF57E-0CCA-4DE2-B2FA-A574D795C2D6}" destId="{4369EAB3-BC49-481B-8994-E206529AF9C6}" srcOrd="9" destOrd="0" presId="urn:microsoft.com/office/officeart/2008/layout/LinedList"/>
    <dgm:cxn modelId="{4F0FC220-DC5B-44DB-9ADB-D1DBE91D5E9D}" type="presParOf" srcId="{4369EAB3-BC49-481B-8994-E206529AF9C6}" destId="{75482D95-F074-4048-A45F-6476A47C04A6}" srcOrd="0" destOrd="0" presId="urn:microsoft.com/office/officeart/2008/layout/LinedList"/>
    <dgm:cxn modelId="{AA4A6A4C-BA72-45F5-863E-BB1E886B4D48}" type="presParOf" srcId="{4369EAB3-BC49-481B-8994-E206529AF9C6}" destId="{EEADACCB-66AF-4323-B723-55128ACB3948}" srcOrd="1" destOrd="0" presId="urn:microsoft.com/office/officeart/2008/layout/LinedList"/>
    <dgm:cxn modelId="{A932CA4C-33C9-4D0E-91CE-841FB5D63E0F}" type="presParOf" srcId="{B1DCF57E-0CCA-4DE2-B2FA-A574D795C2D6}" destId="{6E076490-2833-400B-B4BD-CC4F772F2EA7}" srcOrd="10" destOrd="0" presId="urn:microsoft.com/office/officeart/2008/layout/LinedList"/>
    <dgm:cxn modelId="{B2454B7A-3F88-4A14-AAD2-4DC3B646C0BE}" type="presParOf" srcId="{B1DCF57E-0CCA-4DE2-B2FA-A574D795C2D6}" destId="{635CC376-90B1-4E39-9471-5C9D675766FE}" srcOrd="11" destOrd="0" presId="urn:microsoft.com/office/officeart/2008/layout/LinedList"/>
    <dgm:cxn modelId="{E0172074-F8B1-40A1-94FF-11878360B0E1}" type="presParOf" srcId="{635CC376-90B1-4E39-9471-5C9D675766FE}" destId="{310DCAFD-E21E-46B7-9AE3-A5C8D22CA322}" srcOrd="0" destOrd="0" presId="urn:microsoft.com/office/officeart/2008/layout/LinedList"/>
    <dgm:cxn modelId="{560BE094-6927-4406-8505-175715B8C11B}" type="presParOf" srcId="{635CC376-90B1-4E39-9471-5C9D675766FE}" destId="{AE5474CC-2598-48A6-B29A-1631EB19323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789CA-B623-4BC3-AA80-18AB8964FD6E}">
      <dsp:nvSpPr>
        <dsp:cNvPr id="0" name=""/>
        <dsp:cNvSpPr/>
      </dsp:nvSpPr>
      <dsp:spPr>
        <a:xfrm>
          <a:off x="0" y="198378"/>
          <a:ext cx="5914209" cy="4212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Mechanical Design &amp; Actuation</a:t>
          </a:r>
          <a:r>
            <a:rPr lang="en-US" sz="1800" b="0" i="0" kern="1200"/>
            <a:t>:</a:t>
          </a:r>
          <a:endParaRPr lang="en-US" sz="1800" kern="1200" dirty="0"/>
        </a:p>
      </dsp:txBody>
      <dsp:txXfrm>
        <a:off x="20561" y="218939"/>
        <a:ext cx="5873087" cy="380078"/>
      </dsp:txXfrm>
    </dsp:sp>
    <dsp:sp modelId="{DB1619B6-74F4-4C9B-B15B-63A5E2F9D5B7}">
      <dsp:nvSpPr>
        <dsp:cNvPr id="0" name=""/>
        <dsp:cNvSpPr/>
      </dsp:nvSpPr>
      <dsp:spPr>
        <a:xfrm>
          <a:off x="0" y="619578"/>
          <a:ext cx="5914209" cy="856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776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400" b="0" i="0" kern="1200"/>
            <a:t>Presents 3D printable designs with electronically actuated components.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400" b="0" i="0" kern="1200"/>
            <a:t>Uses servo motors controlled by myoelectric signals for movement.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400" b="0" i="0" kern="1200"/>
            <a:t>Illustrates the inclusion of tendon actuation systems, geared wrist and elbow mechanisms, and finger actuation using artificial tendons.</a:t>
          </a:r>
        </a:p>
      </dsp:txBody>
      <dsp:txXfrm>
        <a:off x="0" y="619578"/>
        <a:ext cx="5914209" cy="856980"/>
      </dsp:txXfrm>
    </dsp:sp>
    <dsp:sp modelId="{307EF192-8C3D-4D84-9CAF-FB00E7B11EB9}">
      <dsp:nvSpPr>
        <dsp:cNvPr id="0" name=""/>
        <dsp:cNvSpPr/>
      </dsp:nvSpPr>
      <dsp:spPr>
        <a:xfrm>
          <a:off x="0" y="1476558"/>
          <a:ext cx="5914209" cy="4212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331055"/>
                <a:satOff val="192"/>
                <a:lumOff val="1895"/>
                <a:alphaOff val="0"/>
                <a:shade val="74000"/>
                <a:satMod val="130000"/>
                <a:lumMod val="90000"/>
              </a:schemeClr>
              <a:schemeClr val="accent5">
                <a:hueOff val="331055"/>
                <a:satOff val="192"/>
                <a:lumOff val="189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Electrical Design &amp; Control</a:t>
          </a:r>
          <a:endParaRPr lang="en-US" sz="1800" kern="1200" dirty="0"/>
        </a:p>
      </dsp:txBody>
      <dsp:txXfrm>
        <a:off x="20561" y="1497119"/>
        <a:ext cx="5873087" cy="380078"/>
      </dsp:txXfrm>
    </dsp:sp>
    <dsp:sp modelId="{FF33FCCE-5493-4358-AA94-13F06C5AECB4}">
      <dsp:nvSpPr>
        <dsp:cNvPr id="0" name=""/>
        <dsp:cNvSpPr/>
      </dsp:nvSpPr>
      <dsp:spPr>
        <a:xfrm>
          <a:off x="0" y="1897758"/>
          <a:ext cx="5914209" cy="856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776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400" b="0" i="0" kern="1200" dirty="0"/>
            <a:t>Involves electromyography sensing for capturing muscle movements.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400" b="0" i="0" kern="1200" dirty="0"/>
            <a:t>Utilizes microprocessors for signal processing and control of actuation.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400" b="0" i="0" kern="1200" dirty="0"/>
            <a:t>Incorporates voltage regulators and power supplies for efficient energy management.</a:t>
          </a:r>
        </a:p>
      </dsp:txBody>
      <dsp:txXfrm>
        <a:off x="0" y="1897758"/>
        <a:ext cx="5914209" cy="856980"/>
      </dsp:txXfrm>
    </dsp:sp>
    <dsp:sp modelId="{1BE2AFF9-816C-43A1-AEFA-464EBF28B8A7}">
      <dsp:nvSpPr>
        <dsp:cNvPr id="0" name=""/>
        <dsp:cNvSpPr/>
      </dsp:nvSpPr>
      <dsp:spPr>
        <a:xfrm>
          <a:off x="0" y="2754738"/>
          <a:ext cx="5914209" cy="4212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662110"/>
                <a:satOff val="384"/>
                <a:lumOff val="3791"/>
                <a:alphaOff val="0"/>
                <a:shade val="74000"/>
                <a:satMod val="130000"/>
                <a:lumMod val="90000"/>
              </a:schemeClr>
              <a:schemeClr val="accent5">
                <a:hueOff val="662110"/>
                <a:satOff val="384"/>
                <a:lumOff val="3791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Modularity &amp; Customization</a:t>
          </a:r>
          <a:r>
            <a:rPr lang="en-US" sz="1800" b="0" i="0" kern="1200" dirty="0"/>
            <a:t>:</a:t>
          </a:r>
          <a:endParaRPr lang="en-US" sz="1800" kern="1200" dirty="0"/>
        </a:p>
      </dsp:txBody>
      <dsp:txXfrm>
        <a:off x="20561" y="2775299"/>
        <a:ext cx="5873087" cy="380078"/>
      </dsp:txXfrm>
    </dsp:sp>
    <dsp:sp modelId="{8AE737EF-4B1F-4E5C-AB98-FC7CA5C1595A}">
      <dsp:nvSpPr>
        <dsp:cNvPr id="0" name=""/>
        <dsp:cNvSpPr/>
      </dsp:nvSpPr>
      <dsp:spPr>
        <a:xfrm>
          <a:off x="0" y="3175938"/>
          <a:ext cx="5914209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776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400" b="0" i="0" kern="1200" dirty="0"/>
            <a:t>Features designs that allow for different modular configurations to accommodate various types of amputations.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400" b="0" i="0" kern="1200" dirty="0"/>
            <a:t>Demonstrates adjustability in components like the thumb and wrist to fit user-specific needs.</a:t>
          </a:r>
        </a:p>
      </dsp:txBody>
      <dsp:txXfrm>
        <a:off x="0" y="3175938"/>
        <a:ext cx="5914209" cy="819720"/>
      </dsp:txXfrm>
    </dsp:sp>
    <dsp:sp modelId="{23194BCA-7AF0-4844-8161-F7AF7BA4AE51}">
      <dsp:nvSpPr>
        <dsp:cNvPr id="0" name=""/>
        <dsp:cNvSpPr/>
      </dsp:nvSpPr>
      <dsp:spPr>
        <a:xfrm>
          <a:off x="0" y="3995658"/>
          <a:ext cx="5914209" cy="4212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993165"/>
                <a:satOff val="576"/>
                <a:lumOff val="5686"/>
                <a:alphaOff val="0"/>
                <a:shade val="74000"/>
                <a:satMod val="130000"/>
                <a:lumMod val="90000"/>
              </a:schemeClr>
              <a:schemeClr val="accent5">
                <a:hueOff val="993165"/>
                <a:satOff val="576"/>
                <a:lumOff val="5686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Manufacturing &amp; Assembly</a:t>
          </a:r>
          <a:r>
            <a:rPr lang="en-US" sz="1800" b="0" i="0" kern="1200" dirty="0"/>
            <a:t>:</a:t>
          </a:r>
        </a:p>
      </dsp:txBody>
      <dsp:txXfrm>
        <a:off x="20561" y="4016219"/>
        <a:ext cx="5873087" cy="380078"/>
      </dsp:txXfrm>
    </dsp:sp>
    <dsp:sp modelId="{F1AD70FA-9E78-4850-8B09-14A5F50F95C1}">
      <dsp:nvSpPr>
        <dsp:cNvPr id="0" name=""/>
        <dsp:cNvSpPr/>
      </dsp:nvSpPr>
      <dsp:spPr>
        <a:xfrm>
          <a:off x="0" y="4416858"/>
          <a:ext cx="5914209" cy="633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776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400" b="0" i="0" kern="1200" dirty="0"/>
            <a:t>Emphasizes the use of 3D printing for rapid and cost-effective production.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400" b="0" i="0" kern="1200" dirty="0"/>
            <a:t>Details assembly techniques and component integration, ensuring a cohesive and functional unit.</a:t>
          </a:r>
        </a:p>
      </dsp:txBody>
      <dsp:txXfrm>
        <a:off x="0" y="4416858"/>
        <a:ext cx="5914209" cy="6334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EC8A0-807C-4944-BED7-7E8728051580}">
      <dsp:nvSpPr>
        <dsp:cNvPr id="0" name=""/>
        <dsp:cNvSpPr/>
      </dsp:nvSpPr>
      <dsp:spPr>
        <a:xfrm>
          <a:off x="3275874" y="581345"/>
          <a:ext cx="4492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9225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488491" y="624666"/>
        <a:ext cx="23991" cy="4798"/>
      </dsp:txXfrm>
    </dsp:sp>
    <dsp:sp modelId="{703D9FE0-EA99-415F-AB0D-CC4F5E476C06}">
      <dsp:nvSpPr>
        <dsp:cNvPr id="0" name=""/>
        <dsp:cNvSpPr/>
      </dsp:nvSpPr>
      <dsp:spPr>
        <a:xfrm>
          <a:off x="1191476" y="1206"/>
          <a:ext cx="2086197" cy="12517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225" tIns="107304" rIns="102225" bIns="10730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Literature Review</a:t>
          </a:r>
          <a:endParaRPr lang="en-IN" sz="2600" kern="1200"/>
        </a:p>
      </dsp:txBody>
      <dsp:txXfrm>
        <a:off x="1191476" y="1206"/>
        <a:ext cx="2086197" cy="1251718"/>
      </dsp:txXfrm>
    </dsp:sp>
    <dsp:sp modelId="{804BCCD2-4BB2-47FA-B3ED-739EC9E138E7}">
      <dsp:nvSpPr>
        <dsp:cNvPr id="0" name=""/>
        <dsp:cNvSpPr/>
      </dsp:nvSpPr>
      <dsp:spPr>
        <a:xfrm>
          <a:off x="5841897" y="581345"/>
          <a:ext cx="4492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9225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6054514" y="624666"/>
        <a:ext cx="23991" cy="4798"/>
      </dsp:txXfrm>
    </dsp:sp>
    <dsp:sp modelId="{31383EC4-19BE-41F4-8B0C-ECBE6873C518}">
      <dsp:nvSpPr>
        <dsp:cNvPr id="0" name=""/>
        <dsp:cNvSpPr/>
      </dsp:nvSpPr>
      <dsp:spPr>
        <a:xfrm>
          <a:off x="3757499" y="1206"/>
          <a:ext cx="2086197" cy="12517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225" tIns="107304" rIns="102225" bIns="10730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Designing</a:t>
          </a:r>
        </a:p>
      </dsp:txBody>
      <dsp:txXfrm>
        <a:off x="3757499" y="1206"/>
        <a:ext cx="2086197" cy="1251718"/>
      </dsp:txXfrm>
    </dsp:sp>
    <dsp:sp modelId="{3BE181EB-A27E-4909-947D-B5975BB9C27F}">
      <dsp:nvSpPr>
        <dsp:cNvPr id="0" name=""/>
        <dsp:cNvSpPr/>
      </dsp:nvSpPr>
      <dsp:spPr>
        <a:xfrm>
          <a:off x="2234575" y="1251124"/>
          <a:ext cx="5132046" cy="449225"/>
        </a:xfrm>
        <a:custGeom>
          <a:avLst/>
          <a:gdLst/>
          <a:ahLst/>
          <a:cxnLst/>
          <a:rect l="0" t="0" r="0" b="0"/>
          <a:pathLst>
            <a:path>
              <a:moveTo>
                <a:pt x="5132046" y="0"/>
              </a:moveTo>
              <a:lnTo>
                <a:pt x="5132046" y="241712"/>
              </a:lnTo>
              <a:lnTo>
                <a:pt x="0" y="241712"/>
              </a:lnTo>
              <a:lnTo>
                <a:pt x="0" y="449225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671737" y="1473338"/>
        <a:ext cx="257721" cy="4798"/>
      </dsp:txXfrm>
    </dsp:sp>
    <dsp:sp modelId="{F8900947-24A3-49E4-B9D8-344B0477B2B6}">
      <dsp:nvSpPr>
        <dsp:cNvPr id="0" name=""/>
        <dsp:cNvSpPr/>
      </dsp:nvSpPr>
      <dsp:spPr>
        <a:xfrm>
          <a:off x="6323522" y="1206"/>
          <a:ext cx="2086197" cy="12517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225" tIns="107304" rIns="102225" bIns="10730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Numerical Analysis</a:t>
          </a:r>
        </a:p>
      </dsp:txBody>
      <dsp:txXfrm>
        <a:off x="6323522" y="1206"/>
        <a:ext cx="2086197" cy="1251718"/>
      </dsp:txXfrm>
    </dsp:sp>
    <dsp:sp modelId="{BD34581A-BC9E-417F-B849-D30CA485C8FC}">
      <dsp:nvSpPr>
        <dsp:cNvPr id="0" name=""/>
        <dsp:cNvSpPr/>
      </dsp:nvSpPr>
      <dsp:spPr>
        <a:xfrm>
          <a:off x="3275874" y="2312889"/>
          <a:ext cx="4492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9225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488491" y="2356210"/>
        <a:ext cx="23991" cy="4798"/>
      </dsp:txXfrm>
    </dsp:sp>
    <dsp:sp modelId="{994C417A-3051-4B7A-82B4-945507A2B9DB}">
      <dsp:nvSpPr>
        <dsp:cNvPr id="0" name=""/>
        <dsp:cNvSpPr/>
      </dsp:nvSpPr>
      <dsp:spPr>
        <a:xfrm>
          <a:off x="1191476" y="1732750"/>
          <a:ext cx="2086197" cy="12517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225" tIns="107304" rIns="102225" bIns="10730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Market Survey</a:t>
          </a:r>
          <a:endParaRPr lang="en-IN" sz="2600" kern="1200" dirty="0"/>
        </a:p>
      </dsp:txBody>
      <dsp:txXfrm>
        <a:off x="1191476" y="1732750"/>
        <a:ext cx="2086197" cy="1251718"/>
      </dsp:txXfrm>
    </dsp:sp>
    <dsp:sp modelId="{76AC64AB-FFF4-42CA-A9C9-04388DEA1849}">
      <dsp:nvSpPr>
        <dsp:cNvPr id="0" name=""/>
        <dsp:cNvSpPr/>
      </dsp:nvSpPr>
      <dsp:spPr>
        <a:xfrm>
          <a:off x="5841897" y="2312889"/>
          <a:ext cx="4492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9225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6054514" y="2356210"/>
        <a:ext cx="23991" cy="4798"/>
      </dsp:txXfrm>
    </dsp:sp>
    <dsp:sp modelId="{7F5CC5CF-2F04-472D-8537-2D191268718B}">
      <dsp:nvSpPr>
        <dsp:cNvPr id="0" name=""/>
        <dsp:cNvSpPr/>
      </dsp:nvSpPr>
      <dsp:spPr>
        <a:xfrm>
          <a:off x="3757499" y="1732750"/>
          <a:ext cx="2086197" cy="12517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225" tIns="107304" rIns="102225" bIns="10730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Manufacturing</a:t>
          </a:r>
          <a:endParaRPr lang="en-IN" sz="2600" kern="1200" dirty="0"/>
        </a:p>
      </dsp:txBody>
      <dsp:txXfrm>
        <a:off x="3757499" y="1732750"/>
        <a:ext cx="2086197" cy="1251718"/>
      </dsp:txXfrm>
    </dsp:sp>
    <dsp:sp modelId="{CD0F96F7-0551-480B-981A-4F7BDACD1036}">
      <dsp:nvSpPr>
        <dsp:cNvPr id="0" name=""/>
        <dsp:cNvSpPr/>
      </dsp:nvSpPr>
      <dsp:spPr>
        <a:xfrm>
          <a:off x="6323522" y="1732750"/>
          <a:ext cx="2086197" cy="12517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225" tIns="107304" rIns="102225" bIns="10730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User</a:t>
          </a:r>
          <a:r>
            <a:rPr lang="en-IN" sz="2600" kern="1200" baseline="0" dirty="0"/>
            <a:t> Feedback</a:t>
          </a:r>
          <a:endParaRPr lang="en-IN" sz="2600" kern="1200" dirty="0"/>
        </a:p>
      </dsp:txBody>
      <dsp:txXfrm>
        <a:off x="6323522" y="1732750"/>
        <a:ext cx="2086197" cy="12517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C2ED5-F462-4601-8508-3502C5D6C70D}">
      <dsp:nvSpPr>
        <dsp:cNvPr id="0" name=""/>
        <dsp:cNvSpPr/>
      </dsp:nvSpPr>
      <dsp:spPr>
        <a:xfrm>
          <a:off x="0" y="1403"/>
          <a:ext cx="960119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1BAFEC-1C14-4942-B41D-072593A7C578}">
      <dsp:nvSpPr>
        <dsp:cNvPr id="0" name=""/>
        <dsp:cNvSpPr/>
      </dsp:nvSpPr>
      <dsp:spPr>
        <a:xfrm>
          <a:off x="0" y="1403"/>
          <a:ext cx="9601196" cy="478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Upper Limb Prosthetics Market - By Component (Wrist, Elbow, Shoulder, Arm, Terminal Devices), Product (Passive, Body-powered, Myoelectric, Hybrid), End-use (Hospitals, Prosthetic Clinics, ASCs) – Global Forecast, 2023-2032</a:t>
          </a:r>
          <a:endParaRPr lang="en-US" sz="1200" kern="1200"/>
        </a:p>
      </dsp:txBody>
      <dsp:txXfrm>
        <a:off x="0" y="1403"/>
        <a:ext cx="9601196" cy="478679"/>
      </dsp:txXfrm>
    </dsp:sp>
    <dsp:sp modelId="{E1A5F52E-F705-4041-B73B-2E0AB216B473}">
      <dsp:nvSpPr>
        <dsp:cNvPr id="0" name=""/>
        <dsp:cNvSpPr/>
      </dsp:nvSpPr>
      <dsp:spPr>
        <a:xfrm>
          <a:off x="0" y="480083"/>
          <a:ext cx="960119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9A1AD-7DD0-4F81-9139-2BB240DC1D61}">
      <dsp:nvSpPr>
        <dsp:cNvPr id="0" name=""/>
        <dsp:cNvSpPr/>
      </dsp:nvSpPr>
      <dsp:spPr>
        <a:xfrm>
          <a:off x="0" y="480083"/>
          <a:ext cx="9601196" cy="478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Design and Fabrication of a 3D Printed Myoelectric Prosthetic Arm</a:t>
          </a:r>
          <a:endParaRPr lang="en-US" sz="1200" b="0" kern="1200"/>
        </a:p>
      </dsp:txBody>
      <dsp:txXfrm>
        <a:off x="0" y="480083"/>
        <a:ext cx="9601196" cy="478679"/>
      </dsp:txXfrm>
    </dsp:sp>
    <dsp:sp modelId="{C94BE17D-C6F7-48DE-A1F2-F2E640DBC624}">
      <dsp:nvSpPr>
        <dsp:cNvPr id="0" name=""/>
        <dsp:cNvSpPr/>
      </dsp:nvSpPr>
      <dsp:spPr>
        <a:xfrm>
          <a:off x="0" y="958762"/>
          <a:ext cx="960119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92B6F5-C9DC-415C-93CE-4791C2432409}">
      <dsp:nvSpPr>
        <dsp:cNvPr id="0" name=""/>
        <dsp:cNvSpPr/>
      </dsp:nvSpPr>
      <dsp:spPr>
        <a:xfrm>
          <a:off x="0" y="958762"/>
          <a:ext cx="9601196" cy="478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Cyborg beast: a low-cost 3d-printed prosthetic hand for children with upper-limb differences Jorge Zuniga, Dimitrios Katsavelis , Jean Peck , John Stollberg , Marc Petrykowski , Adam Carson and Cristina Fernandez </a:t>
          </a:r>
          <a:endParaRPr lang="en-US" sz="1200" kern="1200"/>
        </a:p>
      </dsp:txBody>
      <dsp:txXfrm>
        <a:off x="0" y="958762"/>
        <a:ext cx="9601196" cy="478679"/>
      </dsp:txXfrm>
    </dsp:sp>
    <dsp:sp modelId="{55241337-8298-464E-B188-0F166457E813}">
      <dsp:nvSpPr>
        <dsp:cNvPr id="0" name=""/>
        <dsp:cNvSpPr/>
      </dsp:nvSpPr>
      <dsp:spPr>
        <a:xfrm>
          <a:off x="0" y="1437441"/>
          <a:ext cx="960119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B128A-1681-4D9B-9656-B327C934FEF0}">
      <dsp:nvSpPr>
        <dsp:cNvPr id="0" name=""/>
        <dsp:cNvSpPr/>
      </dsp:nvSpPr>
      <dsp:spPr>
        <a:xfrm>
          <a:off x="0" y="1437441"/>
          <a:ext cx="9601196" cy="478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Hand Functions of Myoelectric and 3D-Printed Pressure-Sensored Prosthetics: A Comparative Study by Kyu Ho Lee, MD, MS, Hobeom Bin, BS, KeunBae Kim, MD, So Young Ahn, MD, PhD, Bong-Ok Kim, MD, PhD, and Soo-Kyung Bok, MD, PhD</a:t>
          </a:r>
          <a:endParaRPr lang="en-US" sz="1200" kern="1200"/>
        </a:p>
      </dsp:txBody>
      <dsp:txXfrm>
        <a:off x="0" y="1437441"/>
        <a:ext cx="9601196" cy="478679"/>
      </dsp:txXfrm>
    </dsp:sp>
    <dsp:sp modelId="{5604A0CC-ACB4-438C-A42D-280D7ABBD3CD}">
      <dsp:nvSpPr>
        <dsp:cNvPr id="0" name=""/>
        <dsp:cNvSpPr/>
      </dsp:nvSpPr>
      <dsp:spPr>
        <a:xfrm>
          <a:off x="0" y="1916120"/>
          <a:ext cx="960119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482D95-F074-4048-A45F-6476A47C04A6}">
      <dsp:nvSpPr>
        <dsp:cNvPr id="0" name=""/>
        <dsp:cNvSpPr/>
      </dsp:nvSpPr>
      <dsp:spPr>
        <a:xfrm>
          <a:off x="0" y="1916120"/>
          <a:ext cx="9601196" cy="478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Robotic Prosthetics Market Size, Share &amp; Trends Analysis Report By Extremity (Upper, Lower), By Technology (MPC, Myoelectric), By Region (North America, Europe, APAC, Latin America, MEA), And Segment Forecasts, 2023 – 2030</a:t>
          </a:r>
          <a:endParaRPr lang="en-US" sz="1200" kern="1200"/>
        </a:p>
      </dsp:txBody>
      <dsp:txXfrm>
        <a:off x="0" y="1916120"/>
        <a:ext cx="9601196" cy="478679"/>
      </dsp:txXfrm>
    </dsp:sp>
    <dsp:sp modelId="{6E076490-2833-400B-B4BD-CC4F772F2EA7}">
      <dsp:nvSpPr>
        <dsp:cNvPr id="0" name=""/>
        <dsp:cNvSpPr/>
      </dsp:nvSpPr>
      <dsp:spPr>
        <a:xfrm>
          <a:off x="0" y="2394799"/>
          <a:ext cx="960119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DCAFD-E21E-46B7-9AE3-A5C8D22CA322}">
      <dsp:nvSpPr>
        <dsp:cNvPr id="0" name=""/>
        <dsp:cNvSpPr/>
      </dsp:nvSpPr>
      <dsp:spPr>
        <a:xfrm>
          <a:off x="0" y="2394799"/>
          <a:ext cx="9601196" cy="478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hlinkClick xmlns:r="http://schemas.openxmlformats.org/officeDocument/2006/relationships"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Bray JJ. University of California Los Angeles. Prosthetics-Orthotics Education Program.: Prosthetic principles, upper extremity amputations : fabrication and fitting principles. Los Angeles: Prosthetics-Orthotics Education Program, Division of Orthopedic Surgery, University of California, Los Angeles; 1970 </a:t>
          </a:r>
          <a:endParaRPr lang="en-US" sz="1200" kern="1200"/>
        </a:p>
      </dsp:txBody>
      <dsp:txXfrm>
        <a:off x="0" y="2394799"/>
        <a:ext cx="9601196" cy="478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1968C5D-7A82-4D4A-8C52-5E1EA0DA8DF7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4CA02AF-B7AF-4F3D-B474-64ABE78C5C0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234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8C5D-7A82-4D4A-8C52-5E1EA0DA8DF7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A02AF-B7AF-4F3D-B474-64ABE78C5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1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8C5D-7A82-4D4A-8C52-5E1EA0DA8DF7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A02AF-B7AF-4F3D-B474-64ABE78C5C0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900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8C5D-7A82-4D4A-8C52-5E1EA0DA8DF7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A02AF-B7AF-4F3D-B474-64ABE78C5C0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713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8C5D-7A82-4D4A-8C52-5E1EA0DA8DF7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A02AF-B7AF-4F3D-B474-64ABE78C5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04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8C5D-7A82-4D4A-8C52-5E1EA0DA8DF7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A02AF-B7AF-4F3D-B474-64ABE78C5C0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084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8C5D-7A82-4D4A-8C52-5E1EA0DA8DF7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A02AF-B7AF-4F3D-B474-64ABE78C5C0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732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8C5D-7A82-4D4A-8C52-5E1EA0DA8DF7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A02AF-B7AF-4F3D-B474-64ABE78C5C0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661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8C5D-7A82-4D4A-8C52-5E1EA0DA8DF7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A02AF-B7AF-4F3D-B474-64ABE78C5C0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391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E66D-3242-F2C0-2292-7E2F7DACB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8B1D9-6FE3-647C-89B0-0E73EE6FF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80734-041A-30B4-0426-7E68D2D7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Wednesday, June 5,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A4F93-141D-9B97-1269-E30F5E667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  <a:endParaRPr lang="en-US" spc="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C0B77-7A7A-42CA-9153-AC8E802BC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17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BEF19F-B0CC-1C40-EA06-BCBF46118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14D2D-B1AF-4197-82D6-FC1F8BD05681}" type="datetime2">
              <a:rPr lang="en-US" smtClean="0"/>
              <a:t>Wednesday, June 5,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47CA7-3E32-29AC-3BDA-04408BAA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13165-0818-8F7F-251E-9AFB246E5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54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8C5D-7A82-4D4A-8C52-5E1EA0DA8DF7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A02AF-B7AF-4F3D-B474-64ABE78C5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83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8C5D-7A82-4D4A-8C52-5E1EA0DA8DF7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A02AF-B7AF-4F3D-B474-64ABE78C5C0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406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8C5D-7A82-4D4A-8C52-5E1EA0DA8DF7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A02AF-B7AF-4F3D-B474-64ABE78C5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30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8C5D-7A82-4D4A-8C52-5E1EA0DA8DF7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A02AF-B7AF-4F3D-B474-64ABE78C5C0C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307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8C5D-7A82-4D4A-8C52-5E1EA0DA8DF7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A02AF-B7AF-4F3D-B474-64ABE78C5C0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020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8C5D-7A82-4D4A-8C52-5E1EA0DA8DF7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A02AF-B7AF-4F3D-B474-64ABE78C5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5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8C5D-7A82-4D4A-8C52-5E1EA0DA8DF7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A02AF-B7AF-4F3D-B474-64ABE78C5C0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16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8C5D-7A82-4D4A-8C52-5E1EA0DA8DF7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A02AF-B7AF-4F3D-B474-64ABE78C5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89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1968C5D-7A82-4D4A-8C52-5E1EA0DA8DF7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4CA02AF-B7AF-4F3D-B474-64ABE78C5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8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96" r:id="rId4"/>
    <p:sldLayoutId id="2147483693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3391B1-ECE7-CA9C-B8D1-CF64F1E08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1DEB-80B3-B14D-67AB-75A573C47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9BFD3-F994-5F79-CFCF-62CF3D489E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Wednesday, June 5,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15527-6446-D633-F998-2F5E8D19A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spc="200"/>
              <a:t>Sample Footer Text</a:t>
            </a:r>
            <a:endParaRPr lang="en-US" spc="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F4924-296C-D611-D4D9-83331A7C9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03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ncce.org/2014/05/22/weekend-or-summer-project-get-a-sweet-arduino-starter-kit-and-start-making-now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8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microsoft.com/office/2007/relationships/media" Target="../media/media5.mp4"/><Relationship Id="rId7" Type="http://schemas.openxmlformats.org/officeDocument/2006/relationships/image" Target="../media/image64.jp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3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5.mp4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4.png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rtificial hands reaching out">
            <a:extLst>
              <a:ext uri="{FF2B5EF4-FFF2-40B4-BE49-F238E27FC236}">
                <a16:creationId xmlns:a16="http://schemas.microsoft.com/office/drawing/2014/main" id="{D6969A59-0DB4-9194-CCE8-11AE329A0A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l="14299" r="17700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4518" y="982132"/>
            <a:ext cx="10482468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>
                <a:solidFill>
                  <a:srgbClr val="FFFFFF"/>
                </a:solidFill>
              </a:rPr>
              <a:t>Design of Affordable Myoelectric Prosthetic Arm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1" y="2556932"/>
            <a:ext cx="9601196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900" b="1" dirty="0">
                <a:solidFill>
                  <a:srgbClr val="FFFFFF"/>
                </a:solidFill>
              </a:rPr>
              <a:t>By :   Samarth Patel (14628071)</a:t>
            </a:r>
          </a:p>
          <a:p>
            <a:pPr algn="l">
              <a:lnSpc>
                <a:spcPct val="90000"/>
              </a:lnSpc>
            </a:pPr>
            <a:r>
              <a:rPr lang="en-US" sz="1900" b="1" dirty="0">
                <a:solidFill>
                  <a:srgbClr val="FFFFFF"/>
                </a:solidFill>
              </a:rPr>
              <a:t>	  Saurabh Pethkar (14652249)</a:t>
            </a:r>
          </a:p>
          <a:p>
            <a:pPr algn="l">
              <a:lnSpc>
                <a:spcPct val="90000"/>
              </a:lnSpc>
            </a:pPr>
            <a:r>
              <a:rPr lang="en-US" sz="1900" b="1" dirty="0">
                <a:solidFill>
                  <a:srgbClr val="FFFFFF"/>
                </a:solidFill>
              </a:rPr>
              <a:t>         Ohsung Kwon (14680477)</a:t>
            </a:r>
          </a:p>
          <a:p>
            <a:pPr algn="l">
              <a:lnSpc>
                <a:spcPct val="90000"/>
              </a:lnSpc>
              <a:buFont typeface="Arial"/>
              <a:buChar char="•"/>
            </a:pPr>
            <a:endParaRPr lang="en-US" sz="1900" b="1" dirty="0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</a:pPr>
            <a:r>
              <a:rPr lang="en-US" sz="1900" b="1" dirty="0">
                <a:solidFill>
                  <a:srgbClr val="FFFFFF"/>
                </a:solidFill>
              </a:rPr>
              <a:t>Course: MEM-675 Medical Robotics I  (Spring 2024)</a:t>
            </a:r>
          </a:p>
          <a:p>
            <a:pPr algn="l">
              <a:lnSpc>
                <a:spcPct val="90000"/>
              </a:lnSpc>
              <a:buFont typeface="Arial"/>
              <a:buChar char="•"/>
            </a:pPr>
            <a:endParaRPr lang="en-US" sz="1900" b="1" dirty="0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</a:pPr>
            <a:r>
              <a:rPr lang="en-US" sz="1900" b="1" dirty="0">
                <a:solidFill>
                  <a:srgbClr val="FFFFFF"/>
                </a:solidFill>
              </a:rPr>
              <a:t>Professors:   Prof. Kim, Euisun </a:t>
            </a:r>
          </a:p>
          <a:p>
            <a:pPr algn="l">
              <a:lnSpc>
                <a:spcPct val="90000"/>
              </a:lnSpc>
            </a:pPr>
            <a:r>
              <a:rPr lang="en-US" sz="1900" b="1" dirty="0">
                <a:solidFill>
                  <a:srgbClr val="FFFFFF"/>
                </a:solidFill>
              </a:rPr>
              <a:t>	                Prof. Han, Li-</a:t>
            </a:r>
            <a:r>
              <a:rPr lang="en-US" sz="1900" b="1" dirty="0" err="1">
                <a:solidFill>
                  <a:srgbClr val="FFFFFF"/>
                </a:solidFill>
              </a:rPr>
              <a:t>Hsin</a:t>
            </a:r>
            <a:endParaRPr lang="en-US" sz="19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001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524EC52-61E9-B582-3E04-2761CFFD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400"/>
              <a:t>Bill of Material for Assembly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5B94E5-7126-9ABC-5FCB-458BA5B4E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algn="ctr"/>
            <a:endParaRPr lang="en-US"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96BF33-77C9-F189-5E76-A3C4F1160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2" y="2454771"/>
            <a:ext cx="3666840" cy="34210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ADC1C3-3A4D-036D-5635-3970871512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72" t="1523" r="972" b="1430"/>
          <a:stretch/>
        </p:blipFill>
        <p:spPr>
          <a:xfrm>
            <a:off x="5154968" y="802420"/>
            <a:ext cx="5978012" cy="507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67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DF7CDB-E0FB-39A9-953B-2F7A4AC94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057" y="808503"/>
            <a:ext cx="2232853" cy="579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15FA31-9FF9-21F4-9574-949E359E3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057" y="1387673"/>
            <a:ext cx="2179509" cy="1600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186C87-017D-6CA9-390A-3EEE3C9C5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855" y="808503"/>
            <a:ext cx="3284081" cy="1888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94A4AF-D34A-10DD-EFDF-F99051CB2188}"/>
              </a:ext>
            </a:extLst>
          </p:cNvPr>
          <p:cNvSpPr txBox="1"/>
          <p:nvPr/>
        </p:nvSpPr>
        <p:spPr>
          <a:xfrm>
            <a:off x="8139657" y="2823296"/>
            <a:ext cx="2952475" cy="30777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Application of  Condition Specification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ED299C-20BF-618C-DCC3-FFFA932229E7}"/>
              </a:ext>
            </a:extLst>
          </p:cNvPr>
          <p:cNvSpPr txBox="1"/>
          <p:nvPr/>
        </p:nvSpPr>
        <p:spPr>
          <a:xfrm>
            <a:off x="4854416" y="2988012"/>
            <a:ext cx="2778133" cy="30777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Specification of Boundary Condition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6C0C4AD-2613-7587-63EB-558D0D926D8C}"/>
              </a:ext>
            </a:extLst>
          </p:cNvPr>
          <p:cNvSpPr/>
          <p:nvPr/>
        </p:nvSpPr>
        <p:spPr>
          <a:xfrm>
            <a:off x="7511845" y="1752676"/>
            <a:ext cx="285136" cy="957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676EF8-66C7-FEEB-CA0A-C99CFE914BC8}"/>
              </a:ext>
            </a:extLst>
          </p:cNvPr>
          <p:cNvSpPr txBox="1"/>
          <p:nvPr/>
        </p:nvSpPr>
        <p:spPr>
          <a:xfrm>
            <a:off x="3038168" y="-65857"/>
            <a:ext cx="61156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Static Structural Analysis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BC6965-44EA-AAB7-4A17-419C47BCFA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60"/>
          <a:stretch/>
        </p:blipFill>
        <p:spPr>
          <a:xfrm>
            <a:off x="824565" y="929302"/>
            <a:ext cx="3785394" cy="1893994"/>
          </a:xfrm>
          <a:prstGeom prst="rect">
            <a:avLst/>
          </a:prstGeom>
        </p:spPr>
      </p:pic>
      <p:pic>
        <p:nvPicPr>
          <p:cNvPr id="14" name="Picture 13" descr="Finite element modelling of the index finger.">
            <a:extLst>
              <a:ext uri="{FF2B5EF4-FFF2-40B4-BE49-F238E27FC236}">
                <a16:creationId xmlns:a16="http://schemas.microsoft.com/office/drawing/2014/main" id="{3D1D37B8-FF36-0092-625C-6A6AF13B22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"/>
          <a:stretch/>
        </p:blipFill>
        <p:spPr bwMode="auto">
          <a:xfrm>
            <a:off x="936335" y="3429000"/>
            <a:ext cx="3785394" cy="182501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DF9476-93A8-AA49-770D-9633EFDAAB8C}"/>
              </a:ext>
            </a:extLst>
          </p:cNvPr>
          <p:cNvSpPr txBox="1"/>
          <p:nvPr/>
        </p:nvSpPr>
        <p:spPr>
          <a:xfrm>
            <a:off x="936335" y="2845617"/>
            <a:ext cx="3501536" cy="369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Kinematic and dynamic finger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D4793E-315D-30ED-532B-028FD8D83A95}"/>
              </a:ext>
            </a:extLst>
          </p:cNvPr>
          <p:cNvSpPr txBox="1"/>
          <p:nvPr/>
        </p:nvSpPr>
        <p:spPr>
          <a:xfrm>
            <a:off x="1079524" y="5277265"/>
            <a:ext cx="363593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Meshing of Finger for post processing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78C56A1-4CB4-05A4-8155-5278A6FBF747}"/>
              </a:ext>
            </a:extLst>
          </p:cNvPr>
          <p:cNvSpPr/>
          <p:nvPr/>
        </p:nvSpPr>
        <p:spPr>
          <a:xfrm>
            <a:off x="4786833" y="1777710"/>
            <a:ext cx="228454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772E4D4-4FCB-64AA-4923-7C94B5316D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970" y="3502947"/>
            <a:ext cx="3764606" cy="9857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442112-DF58-239D-67E1-FDBEA58CB1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7970" y="4642494"/>
            <a:ext cx="3680779" cy="121930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7B5B3DB-4983-F43F-C6DD-313B1F9589E0}"/>
              </a:ext>
            </a:extLst>
          </p:cNvPr>
          <p:cNvSpPr txBox="1"/>
          <p:nvPr/>
        </p:nvSpPr>
        <p:spPr>
          <a:xfrm>
            <a:off x="9414286" y="3879841"/>
            <a:ext cx="210183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Stress and displacement graph for different angles.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5547A526-7285-99D7-62AD-E542CD8438AC}"/>
              </a:ext>
            </a:extLst>
          </p:cNvPr>
          <p:cNvSpPr/>
          <p:nvPr/>
        </p:nvSpPr>
        <p:spPr>
          <a:xfrm>
            <a:off x="5002402" y="4497178"/>
            <a:ext cx="513495" cy="1453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1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6984CE-0E9A-B216-8B0B-D7160FFBC425}"/>
              </a:ext>
            </a:extLst>
          </p:cNvPr>
          <p:cNvSpPr txBox="1"/>
          <p:nvPr/>
        </p:nvSpPr>
        <p:spPr>
          <a:xfrm>
            <a:off x="2802080" y="-100249"/>
            <a:ext cx="672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Static Structural Analysis [Contd]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84756-D40D-9230-B4AC-CA6760158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03" y="884071"/>
            <a:ext cx="4418920" cy="23274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718727-422A-7789-6B49-C4B55F17310C}"/>
              </a:ext>
            </a:extLst>
          </p:cNvPr>
          <p:cNvSpPr txBox="1"/>
          <p:nvPr/>
        </p:nvSpPr>
        <p:spPr>
          <a:xfrm>
            <a:off x="1863155" y="3174581"/>
            <a:ext cx="3016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Torque values calculated for index finger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A1B4FD-9E6A-9783-A5B5-A2160770C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183" y="3508259"/>
            <a:ext cx="4426540" cy="2310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83775F-841B-C7EE-5218-F22771FC6CCD}"/>
              </a:ext>
            </a:extLst>
          </p:cNvPr>
          <p:cNvSpPr txBox="1"/>
          <p:nvPr/>
        </p:nvSpPr>
        <p:spPr>
          <a:xfrm>
            <a:off x="1766975" y="5853384"/>
            <a:ext cx="311277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Torque values calculated for middle finger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2BFCB8-C5F3-C709-2AFD-41BAF5E2D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84101"/>
            <a:ext cx="4658092" cy="2327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E054E5-8B25-844C-C226-EF0E4EB16FDE}"/>
              </a:ext>
            </a:extLst>
          </p:cNvPr>
          <p:cNvSpPr txBox="1"/>
          <p:nvPr/>
        </p:nvSpPr>
        <p:spPr>
          <a:xfrm>
            <a:off x="6632600" y="3259723"/>
            <a:ext cx="35848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/>
              <a:t>Torque values calculated for the ring finger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372F7E-BDDA-C49B-0D9A-3B0AAB6C2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46467"/>
            <a:ext cx="4658092" cy="22099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739CDF-84EF-47CF-4DD8-B1FFCD804D3A}"/>
              </a:ext>
            </a:extLst>
          </p:cNvPr>
          <p:cNvSpPr txBox="1"/>
          <p:nvPr/>
        </p:nvSpPr>
        <p:spPr>
          <a:xfrm>
            <a:off x="6600540" y="5860684"/>
            <a:ext cx="361695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/>
              <a:t>Torque values calculated for the little finger</a:t>
            </a:r>
          </a:p>
        </p:txBody>
      </p:sp>
    </p:spTree>
    <p:extLst>
      <p:ext uri="{BB962C8B-B14F-4D97-AF65-F5344CB8AC3E}">
        <p14:creationId xmlns:p14="http://schemas.microsoft.com/office/powerpoint/2010/main" val="3298543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AFCDD8-608F-7D9E-7432-B6ED0DBCD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Understanding Hand Movements and Degrees of Freedom (DOF)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5F688A-CC53-0F61-E5A7-18DA1D927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670" y="2594113"/>
            <a:ext cx="5701427" cy="3364235"/>
          </a:xfrm>
        </p:spPr>
        <p:txBody>
          <a:bodyPr>
            <a:normAutofit fontScale="62500" lnSpcReduction="20000"/>
          </a:bodyPr>
          <a:lstStyle/>
          <a:p>
            <a:r>
              <a:rPr lang="en-US"/>
              <a:t>Fingers (Excluding Thumb):</a:t>
            </a:r>
          </a:p>
          <a:p>
            <a:pPr lvl="1"/>
            <a:r>
              <a:rPr lang="en-US"/>
              <a:t>MCP (Metacarpophalangeal) Joint</a:t>
            </a:r>
          </a:p>
          <a:p>
            <a:pPr lvl="1"/>
            <a:r>
              <a:rPr lang="en-US"/>
              <a:t>PIP (Proximal Interphalangeal) Joint</a:t>
            </a:r>
          </a:p>
          <a:p>
            <a:pPr lvl="1"/>
            <a:r>
              <a:rPr lang="en-US"/>
              <a:t>DIP (Distal Interphalangeal) Joint</a:t>
            </a:r>
          </a:p>
          <a:p>
            <a:pPr lvl="1"/>
            <a:r>
              <a:rPr lang="en-US"/>
              <a:t>Total DOF per Finger: Four (3 rotational, 1 translational).</a:t>
            </a:r>
          </a:p>
          <a:p>
            <a:r>
              <a:rPr lang="en-US"/>
              <a:t>Thumb:</a:t>
            </a:r>
          </a:p>
          <a:p>
            <a:pPr lvl="1"/>
            <a:r>
              <a:rPr lang="en-US"/>
              <a:t>CMC (Carpometacarpal) Joint</a:t>
            </a:r>
          </a:p>
          <a:p>
            <a:pPr lvl="1"/>
            <a:r>
              <a:rPr lang="en-US"/>
              <a:t>MCP Joint</a:t>
            </a:r>
          </a:p>
          <a:p>
            <a:pPr lvl="1"/>
            <a:r>
              <a:rPr lang="en-US"/>
              <a:t>IP (Interphalangeal) Joint</a:t>
            </a:r>
          </a:p>
          <a:p>
            <a:pPr lvl="1"/>
            <a:r>
              <a:rPr lang="en-US"/>
              <a:t>Total DOF for Thumb: Five.</a:t>
            </a:r>
          </a:p>
          <a:p>
            <a:r>
              <a:rPr lang="en-US"/>
              <a:t>Prosthetic Design Challenges:</a:t>
            </a:r>
          </a:p>
          <a:p>
            <a:pPr lvl="1"/>
            <a:r>
              <a:rPr lang="en-US"/>
              <a:t>Accurately mimicking this range and precision of movement.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F1C4BB-5FBB-B341-7580-98A939324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689" y="2594113"/>
            <a:ext cx="3095909" cy="1229476"/>
          </a:xfrm>
          <a:prstGeom prst="rect">
            <a:avLst/>
          </a:prstGeom>
        </p:spPr>
      </p:pic>
      <p:pic>
        <p:nvPicPr>
          <p:cNvPr id="3" name="Picture 2" descr="A diagram of the bones of the foot&#10;&#10;Description automatically generated">
            <a:extLst>
              <a:ext uri="{FF2B5EF4-FFF2-40B4-BE49-F238E27FC236}">
                <a16:creationId xmlns:a16="http://schemas.microsoft.com/office/drawing/2014/main" id="{27931E41-AF0B-B710-9121-0F8C92EBE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689" y="4131703"/>
            <a:ext cx="3099816" cy="177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58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6A9BC876-571A-45A6-93A3-FB2839CE6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F484B2EA-E61C-489C-A595-160191247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034" name="Picture 1033">
              <a:extLst>
                <a:ext uri="{FF2B5EF4-FFF2-40B4-BE49-F238E27FC236}">
                  <a16:creationId xmlns:a16="http://schemas.microsoft.com/office/drawing/2014/main" id="{9E987F02-C120-4654-AD1E-98AF4B643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64E470B5-B546-4390-9A0D-408D49895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036" name="Picture 1035">
              <a:extLst>
                <a:ext uri="{FF2B5EF4-FFF2-40B4-BE49-F238E27FC236}">
                  <a16:creationId xmlns:a16="http://schemas.microsoft.com/office/drawing/2014/main" id="{D061B9CE-C400-4868-9385-01A0BBB98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037" name="Picture 1036">
              <a:extLst>
                <a:ext uri="{FF2B5EF4-FFF2-40B4-BE49-F238E27FC236}">
                  <a16:creationId xmlns:a16="http://schemas.microsoft.com/office/drawing/2014/main" id="{40C49D50-A49B-4F80-81C4-05BBCF4B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881F8C-8132-1749-29D7-6A076EECA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101" y="982132"/>
            <a:ext cx="6354633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>
                <a:effectLst/>
                <a:highlight>
                  <a:srgbClr val="FFFFFF"/>
                </a:highlight>
                <a:latin typeface="Söhne"/>
              </a:rPr>
              <a:t>Evolution of Prosthetic Hand Mechanisms</a:t>
            </a:r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1124B3AE-D38B-4A63-B422-F9792E745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77057" y="2400639"/>
            <a:ext cx="57607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AE962-7609-6221-9140-5B13C1EC9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5" y="2556932"/>
            <a:ext cx="6380065" cy="33189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FFFFFF"/>
                </a:highlight>
                <a:latin typeface="Söhne"/>
              </a:rPr>
              <a:t>Overview of initial mechanisms using springs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FFFFFF"/>
                </a:highlight>
                <a:latin typeface="Söhne"/>
              </a:rPr>
              <a:t>Purpose and mechanism of spring usage in prosthetics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FFFFFF"/>
                </a:highlight>
                <a:latin typeface="Söhne"/>
              </a:rPr>
              <a:t>Transition to artificial tendons and servo motors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FFFFFF"/>
                </a:highlight>
                <a:latin typeface="Söhne"/>
              </a:rPr>
              <a:t>Introduction to artificial tendon materials and benefits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FFFFFF"/>
                </a:highlight>
                <a:latin typeface="Söhne"/>
              </a:rPr>
              <a:t>Servo motors' role in enhancing control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D4161F-45C1-DD68-550E-BEC6AD2CB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7834" y="1158024"/>
            <a:ext cx="2778258" cy="2066544"/>
          </a:xfrm>
          <a:prstGeom prst="rect">
            <a:avLst/>
          </a:prstGeom>
          <a:noFill/>
          <a:ln w="57150" cmpd="thickThin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56AA45-C447-FDB5-1883-84C12387C4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0650" y="3631646"/>
            <a:ext cx="2792626" cy="2066544"/>
          </a:xfrm>
          <a:prstGeom prst="rect">
            <a:avLst/>
          </a:prstGeom>
          <a:ln w="57150" cmpd="thickThin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398660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66989E-98F6-1543-8767-3A60C8652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89" y="707923"/>
            <a:ext cx="4137064" cy="3169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7E1C4-F3D9-D40F-E01F-F24F78A1B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617" y="3877757"/>
            <a:ext cx="3635942" cy="2682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C7A450-2A9C-CB0A-E010-9DC64AA658A1}"/>
              </a:ext>
            </a:extLst>
          </p:cNvPr>
          <p:cNvSpPr txBox="1"/>
          <p:nvPr/>
        </p:nvSpPr>
        <p:spPr>
          <a:xfrm>
            <a:off x="1441714" y="338591"/>
            <a:ext cx="2443874" cy="369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Mechanical Movement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B6E313-71C5-309E-C7AD-2EADFF124CF5}"/>
              </a:ext>
            </a:extLst>
          </p:cNvPr>
          <p:cNvSpPr txBox="1"/>
          <p:nvPr/>
        </p:nvSpPr>
        <p:spPr>
          <a:xfrm>
            <a:off x="3245071" y="2526403"/>
            <a:ext cx="180913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Finger Mechanical Gear Assembly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E7B659-7A53-24AE-8E26-F2461594AA63}"/>
              </a:ext>
            </a:extLst>
          </p:cNvPr>
          <p:cNvSpPr txBox="1"/>
          <p:nvPr/>
        </p:nvSpPr>
        <p:spPr>
          <a:xfrm>
            <a:off x="448443" y="4757120"/>
            <a:ext cx="1350860" cy="92333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Thumb Mechanical Assembly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CDBBCB-2A82-7E4F-1D6D-AEF6D700A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722" y="3429000"/>
            <a:ext cx="4496190" cy="3208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9ACE2F-CD28-F044-FEAB-76A99E9424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90"/>
          <a:stretch/>
        </p:blipFill>
        <p:spPr>
          <a:xfrm>
            <a:off x="6096000" y="707923"/>
            <a:ext cx="2536214" cy="2591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67EF75-D3F4-0A72-195E-65B1234AF510}"/>
              </a:ext>
            </a:extLst>
          </p:cNvPr>
          <p:cNvSpPr txBox="1"/>
          <p:nvPr/>
        </p:nvSpPr>
        <p:spPr>
          <a:xfrm>
            <a:off x="8219675" y="338591"/>
            <a:ext cx="215828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Electric Movement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3A4F2B-5E17-D2EC-9ACE-F5CDA40DACF6}"/>
              </a:ext>
            </a:extLst>
          </p:cNvPr>
          <p:cNvSpPr txBox="1"/>
          <p:nvPr/>
        </p:nvSpPr>
        <p:spPr>
          <a:xfrm>
            <a:off x="8831234" y="1831175"/>
            <a:ext cx="309297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Integration of servo motors to replicate movements of tendons.</a:t>
            </a:r>
          </a:p>
        </p:txBody>
      </p:sp>
    </p:spTree>
    <p:extLst>
      <p:ext uri="{BB962C8B-B14F-4D97-AF65-F5344CB8AC3E}">
        <p14:creationId xmlns:p14="http://schemas.microsoft.com/office/powerpoint/2010/main" val="3133653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127249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100" dirty="0">
                <a:solidFill>
                  <a:srgbClr val="262626"/>
                </a:solidFill>
              </a:rPr>
              <a:t>Technical Specifications</a:t>
            </a:r>
          </a:p>
        </p:txBody>
      </p:sp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7" name="Content Placeholder 3">
            <a:extLst>
              <a:ext uri="{FF2B5EF4-FFF2-40B4-BE49-F238E27FC236}">
                <a16:creationId xmlns:a16="http://schemas.microsoft.com/office/drawing/2014/main" id="{E9F25EBA-2939-BBAB-2513-0BDDD8A759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712184"/>
              </p:ext>
            </p:extLst>
          </p:nvPr>
        </p:nvGraphicFramePr>
        <p:xfrm>
          <a:off x="5580192" y="609602"/>
          <a:ext cx="5809478" cy="558775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292952">
                  <a:extLst>
                    <a:ext uri="{9D8B030D-6E8A-4147-A177-3AD203B41FA5}">
                      <a16:colId xmlns:a16="http://schemas.microsoft.com/office/drawing/2014/main" val="189601274"/>
                    </a:ext>
                  </a:extLst>
                </a:gridCol>
                <a:gridCol w="1611522">
                  <a:extLst>
                    <a:ext uri="{9D8B030D-6E8A-4147-A177-3AD203B41FA5}">
                      <a16:colId xmlns:a16="http://schemas.microsoft.com/office/drawing/2014/main" val="1854723629"/>
                    </a:ext>
                  </a:extLst>
                </a:gridCol>
                <a:gridCol w="2905004">
                  <a:extLst>
                    <a:ext uri="{9D8B030D-6E8A-4147-A177-3AD203B41FA5}">
                      <a16:colId xmlns:a16="http://schemas.microsoft.com/office/drawing/2014/main" val="1574605674"/>
                    </a:ext>
                  </a:extLst>
                </a:gridCol>
              </a:tblGrid>
              <a:tr h="502421">
                <a:tc>
                  <a:txBody>
                    <a:bodyPr/>
                    <a:lstStyle/>
                    <a:p>
                      <a:r>
                        <a:rPr lang="en-US" sz="1500" b="1" i="0" kern="1200" cap="none" spc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Category</a:t>
                      </a:r>
                      <a:endParaRPr lang="en-US" sz="1500" b="1" cap="none" spc="0">
                        <a:solidFill>
                          <a:schemeClr val="bg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78054" marR="55753" marT="111505" marB="11150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kern="1200" cap="none" spc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Specification</a:t>
                      </a:r>
                      <a:endParaRPr lang="en-US" sz="1500" b="1" cap="none" spc="0">
                        <a:solidFill>
                          <a:schemeClr val="bg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78054" marR="55753" marT="111505" marB="11150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500" b="1" cap="none" spc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Details/Components</a:t>
                      </a:r>
                    </a:p>
                  </a:txBody>
                  <a:tcPr marL="78054" marR="55753" marT="111505" marB="11150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496079"/>
                  </a:ext>
                </a:extLst>
              </a:tr>
              <a:tr h="665150">
                <a:tc>
                  <a:txBody>
                    <a:bodyPr/>
                    <a:lstStyle/>
                    <a:p>
                      <a:r>
                        <a:rPr lang="en-US" sz="1500" b="1" i="0" kern="1200" cap="none" spc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Mechanical Design</a:t>
                      </a:r>
                      <a:endParaRPr lang="en-US" sz="1500" cap="none" spc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78054" marR="55753" marT="38368" marB="111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kern="1200" cap="none" spc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3D Printable Components</a:t>
                      </a:r>
                      <a:endParaRPr lang="en-US" sz="1500" cap="none" spc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78054" marR="55753" marT="38368" marB="111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kern="1200" cap="none" spc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Fingers, thumb, palm, wrist, forearm, elbow</a:t>
                      </a:r>
                      <a:endParaRPr lang="en-US" sz="1500" cap="none" spc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78054" marR="55753" marT="38368" marB="111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8017579"/>
                  </a:ext>
                </a:extLst>
              </a:tr>
              <a:tr h="665150">
                <a:tc>
                  <a:txBody>
                    <a:bodyPr/>
                    <a:lstStyle/>
                    <a:p>
                      <a:endParaRPr lang="en-US" sz="1500" cap="none" spc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78054" marR="55753" marT="38368" marB="111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kern="1200" cap="none" spc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Actuation Mechanism</a:t>
                      </a:r>
                      <a:endParaRPr lang="en-US" sz="1500" cap="none" spc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78054" marR="55753" marT="38368" marB="111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kern="1200" cap="none" spc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Servo motors, artificial tendons</a:t>
                      </a:r>
                      <a:endParaRPr lang="en-US" sz="1500" cap="none" spc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78054" marR="55753" marT="38368" marB="111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36294"/>
                  </a:ext>
                </a:extLst>
              </a:tr>
              <a:tr h="429284">
                <a:tc>
                  <a:txBody>
                    <a:bodyPr/>
                    <a:lstStyle/>
                    <a:p>
                      <a:endParaRPr lang="en-US" sz="1500" cap="none" spc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78054" marR="55753" marT="38368" marB="111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kern="1200" cap="none" spc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Materials Used</a:t>
                      </a:r>
                      <a:endParaRPr lang="en-US" sz="1500" cap="none" spc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78054" marR="55753" marT="38368" marB="111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kern="1200" cap="none" spc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PLA  for 3D printing</a:t>
                      </a:r>
                      <a:endParaRPr lang="en-US" sz="1500" cap="none" spc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78054" marR="55753" marT="38368" marB="111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098815"/>
                  </a:ext>
                </a:extLst>
              </a:tr>
              <a:tr h="665150">
                <a:tc>
                  <a:txBody>
                    <a:bodyPr/>
                    <a:lstStyle/>
                    <a:p>
                      <a:r>
                        <a:rPr lang="en-US" sz="1500" b="1" i="0" kern="1200" cap="none" spc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Electrical Design</a:t>
                      </a:r>
                      <a:endParaRPr lang="en-US" sz="1500" cap="none" spc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78054" marR="55753" marT="38368" marB="111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kern="1200" cap="none" spc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Control System</a:t>
                      </a:r>
                      <a:endParaRPr lang="en-US" sz="1500" cap="none" spc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78054" marR="55753" marT="38368" marB="111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kern="1200" cap="none" spc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Electromyography (EMG) sensing, microprocessors</a:t>
                      </a:r>
                      <a:endParaRPr lang="en-US" sz="1500" cap="none" spc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78054" marR="55753" marT="38368" marB="111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207601"/>
                  </a:ext>
                </a:extLst>
              </a:tr>
              <a:tr h="429284">
                <a:tc>
                  <a:txBody>
                    <a:bodyPr/>
                    <a:lstStyle/>
                    <a:p>
                      <a:endParaRPr lang="en-US" sz="1500" cap="none" spc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78054" marR="55753" marT="38368" marB="111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kern="1200" cap="none" spc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Power Supply</a:t>
                      </a:r>
                      <a:endParaRPr lang="en-US" sz="1500" cap="none" spc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78054" marR="55753" marT="38368" marB="111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kern="1200" cap="none" spc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2 9V battery</a:t>
                      </a:r>
                      <a:endParaRPr lang="en-US" sz="1500" cap="none" spc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78054" marR="55753" marT="38368" marB="111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7875379"/>
                  </a:ext>
                </a:extLst>
              </a:tr>
              <a:tr h="665150">
                <a:tc>
                  <a:txBody>
                    <a:bodyPr/>
                    <a:lstStyle/>
                    <a:p>
                      <a:endParaRPr lang="en-US" sz="1500" cap="none" spc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78054" marR="55753" marT="38368" marB="111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kern="1200" cap="none" spc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Circuit Design</a:t>
                      </a:r>
                      <a:endParaRPr lang="en-US" sz="1500" cap="none" spc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78054" marR="55753" marT="38368" marB="111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kern="1200" cap="none" spc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Arduino Uno and Voltage regulator</a:t>
                      </a:r>
                      <a:endParaRPr lang="en-US" sz="1500" cap="none" spc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78054" marR="55753" marT="38368" marB="111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094428"/>
                  </a:ext>
                </a:extLst>
              </a:tr>
              <a:tr h="901015">
                <a:tc>
                  <a:txBody>
                    <a:bodyPr/>
                    <a:lstStyle/>
                    <a:p>
                      <a:r>
                        <a:rPr lang="en-US" sz="1500" b="1" i="0" kern="1200" cap="none" spc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Software &amp; Control</a:t>
                      </a:r>
                      <a:endParaRPr lang="en-US" sz="1500" cap="none" spc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78054" marR="55753" marT="38368" marB="111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kern="1200" cap="none" spc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Firmware Implementation</a:t>
                      </a:r>
                      <a:endParaRPr lang="en-US" sz="1500" cap="none" spc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78054" marR="55753" marT="38368" marB="111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kern="1200" cap="none" spc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Programming for servo signal control and EMG signal processing</a:t>
                      </a:r>
                      <a:endParaRPr lang="en-US" sz="1500" cap="none" spc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78054" marR="55753" marT="38368" marB="111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9448531"/>
                  </a:ext>
                </a:extLst>
              </a:tr>
              <a:tr h="665150">
                <a:tc>
                  <a:txBody>
                    <a:bodyPr/>
                    <a:lstStyle/>
                    <a:p>
                      <a:endParaRPr lang="en-US" sz="1500" b="1" cap="none" spc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78054" marR="55753" marT="38368" marB="111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kern="1200" cap="none" spc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User Interface</a:t>
                      </a:r>
                      <a:endParaRPr lang="en-US" sz="1500" cap="none" spc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78054" marR="55753" marT="38368" marB="111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kern="1200" cap="none" spc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Myoelectric control through muscle flexing</a:t>
                      </a:r>
                      <a:endParaRPr lang="en-US" sz="1500" cap="none" spc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78054" marR="55753" marT="38368" marB="111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24988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DA3B39F-DBFC-4728-FB7F-D9FE0F8F4F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85" r="8777"/>
          <a:stretch/>
        </p:blipFill>
        <p:spPr>
          <a:xfrm rot="5400000">
            <a:off x="512176" y="3081987"/>
            <a:ext cx="3720733" cy="208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81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D56E41F-B8E0-4D18-B554-FD40260D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DB31E17-E562-4F82-98D0-858C8412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BF3B07-5EF6-4E5B-834E-C1398DB60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DA1859-D108-4C60-B38B-C85485AB3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498EA77-084B-43CC-B94D-566F1D8E1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9B16D3F-47E8-419E-9C4E-ED6FC918F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5DD72A-86E2-78E7-E371-5ACBD3A31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Circuit Design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E937B9-07EE-456A-A31C-41A8866E2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108618-FD8B-229B-87AE-52209880D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369" y="1053146"/>
            <a:ext cx="6088805" cy="471265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2308B7-2829-44DD-B213-27EEBDED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60C1365-2F00-A380-C43B-0595AF198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t="1583" b="1"/>
          <a:stretch/>
        </p:blipFill>
        <p:spPr>
          <a:xfrm>
            <a:off x="7388993" y="2797679"/>
            <a:ext cx="3743987" cy="223947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F26C83-24BA-CE97-422C-FBD59D0FDF44}"/>
              </a:ext>
            </a:extLst>
          </p:cNvPr>
          <p:cNvSpPr txBox="1"/>
          <p:nvPr/>
        </p:nvSpPr>
        <p:spPr>
          <a:xfrm>
            <a:off x="2807873" y="5822433"/>
            <a:ext cx="25122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Entire Circuit Connection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282E2-FFED-7F7F-2721-CC0076AD4387}"/>
              </a:ext>
            </a:extLst>
          </p:cNvPr>
          <p:cNvSpPr txBox="1"/>
          <p:nvPr/>
        </p:nvSpPr>
        <p:spPr>
          <a:xfrm>
            <a:off x="7473733" y="5237972"/>
            <a:ext cx="346921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EMG Sensor connection to Arduino</a:t>
            </a:r>
          </a:p>
        </p:txBody>
      </p:sp>
      <p:pic>
        <p:nvPicPr>
          <p:cNvPr id="4" name="Picture 3" descr="A logo of a company&#10;&#10;Description automatically generated with medium confidence">
            <a:extLst>
              <a:ext uri="{FF2B5EF4-FFF2-40B4-BE49-F238E27FC236}">
                <a16:creationId xmlns:a16="http://schemas.microsoft.com/office/drawing/2014/main" id="{0E42526A-3EC4-CA58-3298-63D30309D5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480356" y="3349752"/>
            <a:ext cx="447589" cy="37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46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96525D-2EBA-5A4F-CE0E-938286AA7855}"/>
              </a:ext>
            </a:extLst>
          </p:cNvPr>
          <p:cNvSpPr/>
          <p:nvPr/>
        </p:nvSpPr>
        <p:spPr>
          <a:xfrm>
            <a:off x="1629229" y="1094173"/>
            <a:ext cx="8655005" cy="55137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A9B9E5F3-2C25-CD0C-FB97-EC484C7CA1B1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190171" y="2788033"/>
            <a:ext cx="869994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434DB5B6-EE72-15C6-C6AF-618F12A06B07}"/>
              </a:ext>
            </a:extLst>
          </p:cNvPr>
          <p:cNvCxnSpPr>
            <a:cxnSpLocks/>
            <a:stCxn id="22" idx="2"/>
            <a:endCxn id="13" idx="0"/>
          </p:cNvCxnSpPr>
          <p:nvPr/>
        </p:nvCxnSpPr>
        <p:spPr>
          <a:xfrm rot="5400000">
            <a:off x="3516549" y="2418718"/>
            <a:ext cx="750390" cy="2029667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0C4BD22-A5E4-CC3D-760B-60EC071CBCC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161143" y="1559756"/>
            <a:ext cx="2928688" cy="0"/>
          </a:xfrm>
          <a:prstGeom prst="straightConnector1">
            <a:avLst/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B6304659-2387-96D2-870C-A8805CC71ACD}"/>
              </a:ext>
            </a:extLst>
          </p:cNvPr>
          <p:cNvCxnSpPr>
            <a:cxnSpLocks/>
            <a:stCxn id="86" idx="0"/>
            <a:endCxn id="11" idx="3"/>
          </p:cNvCxnSpPr>
          <p:nvPr/>
        </p:nvCxnSpPr>
        <p:spPr>
          <a:xfrm rot="16200000" flipV="1">
            <a:off x="6217119" y="1065960"/>
            <a:ext cx="2254993" cy="3242585"/>
          </a:xfrm>
          <a:prstGeom prst="bentConnector2">
            <a:avLst/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2EBEC1A-381A-096E-C560-60181EA8C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376" y="281210"/>
            <a:ext cx="3505151" cy="576702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12D343A-A518-C836-A268-B2C4E500AA2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1175657" y="4079069"/>
            <a:ext cx="884507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C516B1-6130-8CD8-7BD6-5FAB0E4357F5}"/>
              </a:ext>
            </a:extLst>
          </p:cNvPr>
          <p:cNvSpPr/>
          <p:nvPr/>
        </p:nvSpPr>
        <p:spPr>
          <a:xfrm>
            <a:off x="2060165" y="2517710"/>
            <a:ext cx="1633491" cy="54064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Receive Energy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EA37FF-9D14-708E-3198-E96FD3C308A5}"/>
              </a:ext>
            </a:extLst>
          </p:cNvPr>
          <p:cNvSpPr/>
          <p:nvPr/>
        </p:nvSpPr>
        <p:spPr>
          <a:xfrm>
            <a:off x="4089831" y="1289433"/>
            <a:ext cx="1633491" cy="540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Process Data</a:t>
            </a: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EB9C4B-E829-9F95-AD89-CE3AB6A54A03}"/>
              </a:ext>
            </a:extLst>
          </p:cNvPr>
          <p:cNvSpPr/>
          <p:nvPr/>
        </p:nvSpPr>
        <p:spPr>
          <a:xfrm>
            <a:off x="2060163" y="4797762"/>
            <a:ext cx="1633491" cy="540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Outer parts</a:t>
            </a:r>
            <a:endParaRPr lang="ko-KR" altLang="en-US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F88494-6656-B905-C05F-A5AB59B40A83}"/>
              </a:ext>
            </a:extLst>
          </p:cNvPr>
          <p:cNvSpPr/>
          <p:nvPr/>
        </p:nvSpPr>
        <p:spPr>
          <a:xfrm>
            <a:off x="2060164" y="3808746"/>
            <a:ext cx="1633491" cy="540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Servo motor</a:t>
            </a:r>
            <a:endParaRPr lang="ko-KR" altLang="en-US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8DB60DD-17B8-1CC1-FE7B-2AA3A52F4BCB}"/>
              </a:ext>
            </a:extLst>
          </p:cNvPr>
          <p:cNvSpPr txBox="1">
            <a:spLocks/>
          </p:cNvSpPr>
          <p:nvPr/>
        </p:nvSpPr>
        <p:spPr>
          <a:xfrm>
            <a:off x="-937905" y="-108824"/>
            <a:ext cx="10380406" cy="620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Functional Structure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0FB0AA-7A26-2628-0A04-CC3788742E71}"/>
              </a:ext>
            </a:extLst>
          </p:cNvPr>
          <p:cNvSpPr/>
          <p:nvPr/>
        </p:nvSpPr>
        <p:spPr>
          <a:xfrm>
            <a:off x="4089831" y="3814749"/>
            <a:ext cx="1633491" cy="540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Tendon</a:t>
            </a:r>
            <a:endParaRPr lang="ko-KR" altLang="en-US" sz="14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125B369-3208-7685-EAA8-454A6BA90E1D}"/>
              </a:ext>
            </a:extLst>
          </p:cNvPr>
          <p:cNvSpPr/>
          <p:nvPr/>
        </p:nvSpPr>
        <p:spPr>
          <a:xfrm>
            <a:off x="4089831" y="2517710"/>
            <a:ext cx="1633491" cy="54064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Transmit Energy</a:t>
            </a:r>
            <a:endParaRPr lang="ko-KR" altLang="en-US" sz="1400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A85FA9E-E7FD-6F2F-F195-DA508AD32BEF}"/>
              </a:ext>
            </a:extLst>
          </p:cNvPr>
          <p:cNvCxnSpPr>
            <a:cxnSpLocks/>
            <a:stCxn id="10" idx="3"/>
            <a:endCxn id="22" idx="1"/>
          </p:cNvCxnSpPr>
          <p:nvPr/>
        </p:nvCxnSpPr>
        <p:spPr>
          <a:xfrm>
            <a:off x="3693656" y="2788033"/>
            <a:ext cx="396175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857B527-77EF-99EA-D569-1F4826252195}"/>
              </a:ext>
            </a:extLst>
          </p:cNvPr>
          <p:cNvSpPr/>
          <p:nvPr/>
        </p:nvSpPr>
        <p:spPr>
          <a:xfrm>
            <a:off x="6119496" y="2517710"/>
            <a:ext cx="1633491" cy="54064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Discharge Energy</a:t>
            </a:r>
            <a:endParaRPr lang="ko-KR" altLang="en-US" sz="14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B369EC-F854-840E-D303-60A6E7326482}"/>
              </a:ext>
            </a:extLst>
          </p:cNvPr>
          <p:cNvCxnSpPr>
            <a:cxnSpLocks/>
            <a:stCxn id="22" idx="3"/>
            <a:endCxn id="29" idx="1"/>
          </p:cNvCxnSpPr>
          <p:nvPr/>
        </p:nvCxnSpPr>
        <p:spPr>
          <a:xfrm>
            <a:off x="5723322" y="2788033"/>
            <a:ext cx="396174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9DC2D3-5DE9-00B7-9E28-2F7C9F637313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>
            <a:off x="3693655" y="4079069"/>
            <a:ext cx="396176" cy="600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2EDF1C-DD61-8527-FCEF-809CDBCB485F}"/>
              </a:ext>
            </a:extLst>
          </p:cNvPr>
          <p:cNvSpPr/>
          <p:nvPr/>
        </p:nvSpPr>
        <p:spPr>
          <a:xfrm>
            <a:off x="33026" y="1332625"/>
            <a:ext cx="1267336" cy="454262"/>
          </a:xfrm>
          <a:prstGeom prst="rect">
            <a:avLst/>
          </a:prstGeom>
          <a:noFill/>
          <a:ln w="3810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B0F0"/>
                </a:solidFill>
              </a:rPr>
              <a:t>EMG</a:t>
            </a:r>
            <a:endParaRPr lang="ko-KR" altLang="en-US" sz="1400" b="1" dirty="0">
              <a:solidFill>
                <a:srgbClr val="00B0F0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05B1673-F80E-CF80-A41A-6F7F74619BF2}"/>
              </a:ext>
            </a:extLst>
          </p:cNvPr>
          <p:cNvSpPr/>
          <p:nvPr/>
        </p:nvSpPr>
        <p:spPr>
          <a:xfrm>
            <a:off x="-78793" y="2463112"/>
            <a:ext cx="1267336" cy="628330"/>
          </a:xfrm>
          <a:prstGeom prst="rect">
            <a:avLst/>
          </a:prstGeom>
          <a:noFill/>
          <a:ln w="3810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Electric Power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8058E2A-7CF5-04C0-8018-BE48676D5804}"/>
              </a:ext>
            </a:extLst>
          </p:cNvPr>
          <p:cNvSpPr/>
          <p:nvPr/>
        </p:nvSpPr>
        <p:spPr>
          <a:xfrm>
            <a:off x="4909489" y="1842070"/>
            <a:ext cx="1267336" cy="454262"/>
          </a:xfrm>
          <a:prstGeom prst="rect">
            <a:avLst/>
          </a:prstGeom>
          <a:noFill/>
          <a:ln w="3810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B0F0"/>
                </a:solidFill>
              </a:rPr>
              <a:t>Power Level</a:t>
            </a:r>
            <a:endParaRPr lang="ko-KR" altLang="en-US" sz="1400" b="1" dirty="0">
              <a:solidFill>
                <a:srgbClr val="00B0F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9EE69-8D75-0FD8-99F3-8841814A79E8}"/>
              </a:ext>
            </a:extLst>
          </p:cNvPr>
          <p:cNvSpPr/>
          <p:nvPr/>
        </p:nvSpPr>
        <p:spPr>
          <a:xfrm>
            <a:off x="3832147" y="1842460"/>
            <a:ext cx="1267336" cy="454262"/>
          </a:xfrm>
          <a:prstGeom prst="rect">
            <a:avLst/>
          </a:prstGeom>
          <a:noFill/>
          <a:ln w="3810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B0F0"/>
                </a:solidFill>
              </a:rPr>
              <a:t>On/Off</a:t>
            </a:r>
            <a:endParaRPr lang="ko-KR" altLang="en-US" sz="1400" b="1" dirty="0">
              <a:solidFill>
                <a:srgbClr val="00B0F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A1BA1B8-D921-7DCB-099C-0C9E72AEA9B0}"/>
              </a:ext>
            </a:extLst>
          </p:cNvPr>
          <p:cNvSpPr/>
          <p:nvPr/>
        </p:nvSpPr>
        <p:spPr>
          <a:xfrm>
            <a:off x="6119496" y="4797762"/>
            <a:ext cx="1633491" cy="540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Working parts</a:t>
            </a:r>
            <a:endParaRPr lang="ko-KR" altLang="en-US" sz="14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8A1D74F-27BE-0BF7-AD6E-4EF181E81BC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161143" y="5068085"/>
            <a:ext cx="89902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28CA565-6286-169D-788F-47EC052B0425}"/>
              </a:ext>
            </a:extLst>
          </p:cNvPr>
          <p:cNvCxnSpPr>
            <a:cxnSpLocks/>
            <a:stCxn id="12" idx="3"/>
            <a:endCxn id="48" idx="1"/>
          </p:cNvCxnSpPr>
          <p:nvPr/>
        </p:nvCxnSpPr>
        <p:spPr>
          <a:xfrm>
            <a:off x="3693654" y="5068085"/>
            <a:ext cx="242584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1223E45-F309-D6E2-C13A-DD335657E9ED}"/>
              </a:ext>
            </a:extLst>
          </p:cNvPr>
          <p:cNvSpPr/>
          <p:nvPr/>
        </p:nvSpPr>
        <p:spPr>
          <a:xfrm>
            <a:off x="8149161" y="4797762"/>
            <a:ext cx="1633491" cy="540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Stopped parts</a:t>
            </a:r>
            <a:endParaRPr lang="ko-KR" altLang="en-US" sz="14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EE95F19-8D24-754F-4358-B88AD33BE1E9}"/>
              </a:ext>
            </a:extLst>
          </p:cNvPr>
          <p:cNvSpPr/>
          <p:nvPr/>
        </p:nvSpPr>
        <p:spPr>
          <a:xfrm>
            <a:off x="3258076" y="3074030"/>
            <a:ext cx="1267336" cy="454262"/>
          </a:xfrm>
          <a:prstGeom prst="rect">
            <a:avLst/>
          </a:prstGeom>
          <a:noFill/>
          <a:ln w="3810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Input power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25ACB97-4E33-A4D4-BB81-996098FE4864}"/>
              </a:ext>
            </a:extLst>
          </p:cNvPr>
          <p:cNvSpPr/>
          <p:nvPr/>
        </p:nvSpPr>
        <p:spPr>
          <a:xfrm>
            <a:off x="4909489" y="4390748"/>
            <a:ext cx="1267336" cy="454262"/>
          </a:xfrm>
          <a:prstGeom prst="rect">
            <a:avLst/>
          </a:prstGeom>
          <a:noFill/>
          <a:ln w="3810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Pulling Force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B630092-86FD-5BF0-A10D-B86F223A0994}"/>
              </a:ext>
            </a:extLst>
          </p:cNvPr>
          <p:cNvCxnSpPr>
            <a:cxnSpLocks/>
            <a:stCxn id="48" idx="3"/>
            <a:endCxn id="68" idx="1"/>
          </p:cNvCxnSpPr>
          <p:nvPr/>
        </p:nvCxnSpPr>
        <p:spPr>
          <a:xfrm>
            <a:off x="7752987" y="5068085"/>
            <a:ext cx="396174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36AD9BC-D809-83C7-A55E-522F42E47BF9}"/>
              </a:ext>
            </a:extLst>
          </p:cNvPr>
          <p:cNvSpPr/>
          <p:nvPr/>
        </p:nvSpPr>
        <p:spPr>
          <a:xfrm>
            <a:off x="8149161" y="3814749"/>
            <a:ext cx="1633491" cy="540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Sensor</a:t>
            </a:r>
            <a:endParaRPr lang="ko-KR" altLang="en-US" sz="1400" dirty="0"/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E5753A3-907A-FCFA-150D-30FF4F2949AB}"/>
              </a:ext>
            </a:extLst>
          </p:cNvPr>
          <p:cNvCxnSpPr>
            <a:cxnSpLocks/>
            <a:stCxn id="68" idx="0"/>
            <a:endCxn id="86" idx="2"/>
          </p:cNvCxnSpPr>
          <p:nvPr/>
        </p:nvCxnSpPr>
        <p:spPr>
          <a:xfrm flipV="1">
            <a:off x="8965907" y="4355395"/>
            <a:ext cx="0" cy="442367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FEE2E1E9-C356-5824-595D-F214673872DD}"/>
              </a:ext>
            </a:extLst>
          </p:cNvPr>
          <p:cNvCxnSpPr>
            <a:cxnSpLocks/>
          </p:cNvCxnSpPr>
          <p:nvPr/>
        </p:nvCxnSpPr>
        <p:spPr>
          <a:xfrm>
            <a:off x="9782652" y="4205722"/>
            <a:ext cx="1161119" cy="0"/>
          </a:xfrm>
          <a:prstGeom prst="straightConnector1">
            <a:avLst/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53D6389-A658-3C57-5E12-0F5702858D42}"/>
              </a:ext>
            </a:extLst>
          </p:cNvPr>
          <p:cNvSpPr/>
          <p:nvPr/>
        </p:nvSpPr>
        <p:spPr>
          <a:xfrm>
            <a:off x="10842762" y="3978591"/>
            <a:ext cx="1087884" cy="454262"/>
          </a:xfrm>
          <a:prstGeom prst="rect">
            <a:avLst/>
          </a:prstGeom>
          <a:noFill/>
          <a:ln w="3810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B0F0"/>
                </a:solidFill>
              </a:rPr>
              <a:t>Signal</a:t>
            </a:r>
            <a:endParaRPr lang="ko-KR" altLang="en-US" sz="1400" b="1" dirty="0">
              <a:solidFill>
                <a:srgbClr val="00B0F0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7B5B36B-CD59-10D1-2EF5-CA4F85120472}"/>
              </a:ext>
            </a:extLst>
          </p:cNvPr>
          <p:cNvSpPr/>
          <p:nvPr/>
        </p:nvSpPr>
        <p:spPr>
          <a:xfrm>
            <a:off x="8898559" y="4363017"/>
            <a:ext cx="1087884" cy="454262"/>
          </a:xfrm>
          <a:prstGeom prst="rect">
            <a:avLst/>
          </a:prstGeom>
          <a:noFill/>
          <a:ln w="3810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Phase</a:t>
            </a:r>
            <a:endParaRPr lang="ko-KR" altLang="en-US" sz="1400" b="1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4C804D2-B6AD-9A7B-B4C5-E6DB6BC503E8}"/>
              </a:ext>
            </a:extLst>
          </p:cNvPr>
          <p:cNvSpPr/>
          <p:nvPr/>
        </p:nvSpPr>
        <p:spPr>
          <a:xfrm>
            <a:off x="4051520" y="5048447"/>
            <a:ext cx="1761120" cy="454262"/>
          </a:xfrm>
          <a:prstGeom prst="rect">
            <a:avLst/>
          </a:prstGeom>
          <a:noFill/>
          <a:ln w="3810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Start working</a:t>
            </a:r>
            <a:endParaRPr lang="ko-KR" altLang="en-US" sz="1400" b="1" dirty="0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60FB7C9C-015D-F3D7-1083-14279A2891EB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4906577" y="4355395"/>
            <a:ext cx="0" cy="693052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1186897-4203-42DA-58FE-9EC1518B210A}"/>
              </a:ext>
            </a:extLst>
          </p:cNvPr>
          <p:cNvSpPr/>
          <p:nvPr/>
        </p:nvSpPr>
        <p:spPr>
          <a:xfrm>
            <a:off x="7070514" y="5309565"/>
            <a:ext cx="1761120" cy="454262"/>
          </a:xfrm>
          <a:prstGeom prst="rect">
            <a:avLst/>
          </a:prstGeom>
          <a:noFill/>
          <a:ln w="3810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Finish Working</a:t>
            </a:r>
            <a:endParaRPr lang="ko-KR" altLang="en-US" sz="1400" b="1" dirty="0"/>
          </a:p>
        </p:txBody>
      </p: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811BE08D-E558-BBF2-C5F7-EB57E5542A7E}"/>
              </a:ext>
            </a:extLst>
          </p:cNvPr>
          <p:cNvCxnSpPr>
            <a:cxnSpLocks/>
            <a:stCxn id="48" idx="2"/>
          </p:cNvCxnSpPr>
          <p:nvPr/>
        </p:nvCxnSpPr>
        <p:spPr>
          <a:xfrm rot="16200000" flipH="1">
            <a:off x="8569019" y="3705631"/>
            <a:ext cx="793776" cy="4059330"/>
          </a:xfrm>
          <a:prstGeom prst="bentConnector2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C467FA6-F650-ABFE-B5B3-C16871E3369A}"/>
              </a:ext>
            </a:extLst>
          </p:cNvPr>
          <p:cNvSpPr/>
          <p:nvPr/>
        </p:nvSpPr>
        <p:spPr>
          <a:xfrm>
            <a:off x="10945172" y="5905054"/>
            <a:ext cx="1267336" cy="454262"/>
          </a:xfrm>
          <a:prstGeom prst="rect">
            <a:avLst/>
          </a:prstGeom>
          <a:noFill/>
          <a:ln w="3810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Sound, Heat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70578FF4-6E62-488D-E0FE-A2EB1AA991E9}"/>
              </a:ext>
            </a:extLst>
          </p:cNvPr>
          <p:cNvCxnSpPr>
            <a:cxnSpLocks/>
            <a:stCxn id="48" idx="0"/>
            <a:endCxn id="86" idx="1"/>
          </p:cNvCxnSpPr>
          <p:nvPr/>
        </p:nvCxnSpPr>
        <p:spPr>
          <a:xfrm rot="5400000" flipH="1" flipV="1">
            <a:off x="7186356" y="3834958"/>
            <a:ext cx="712690" cy="1212919"/>
          </a:xfrm>
          <a:prstGeom prst="bentConnector2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8BBA4DA-CDA5-E993-378E-206DA5CB16CC}"/>
              </a:ext>
            </a:extLst>
          </p:cNvPr>
          <p:cNvSpPr/>
          <p:nvPr/>
        </p:nvSpPr>
        <p:spPr>
          <a:xfrm>
            <a:off x="6936241" y="3641058"/>
            <a:ext cx="1087884" cy="454262"/>
          </a:xfrm>
          <a:prstGeom prst="rect">
            <a:avLst/>
          </a:prstGeom>
          <a:noFill/>
          <a:ln w="3810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Phase</a:t>
            </a:r>
            <a:endParaRPr lang="ko-KR" altLang="en-US" sz="1400" b="1" dirty="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849524F-3EFD-B182-C9DC-13E4FD76BCD1}"/>
              </a:ext>
            </a:extLst>
          </p:cNvPr>
          <p:cNvSpPr/>
          <p:nvPr/>
        </p:nvSpPr>
        <p:spPr>
          <a:xfrm>
            <a:off x="6282" y="4821390"/>
            <a:ext cx="1206440" cy="454262"/>
          </a:xfrm>
          <a:prstGeom prst="rect">
            <a:avLst/>
          </a:prstGeom>
          <a:noFill/>
          <a:ln w="3810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Exoskeleton</a:t>
            </a:r>
          </a:p>
          <a:p>
            <a:pPr algn="ctr"/>
            <a:r>
              <a:rPr lang="en-US" altLang="ko-KR" sz="1400" b="1" dirty="0"/>
              <a:t>Parts</a:t>
            </a:r>
            <a:endParaRPr lang="ko-KR" altLang="en-US" sz="1400" b="1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9613E27B-46C6-EB57-EF97-B2795CD681FB}"/>
              </a:ext>
            </a:extLst>
          </p:cNvPr>
          <p:cNvSpPr/>
          <p:nvPr/>
        </p:nvSpPr>
        <p:spPr>
          <a:xfrm>
            <a:off x="6282" y="3865457"/>
            <a:ext cx="1206440" cy="454262"/>
          </a:xfrm>
          <a:prstGeom prst="rect">
            <a:avLst/>
          </a:prstGeom>
          <a:noFill/>
          <a:ln w="3810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Muscle</a:t>
            </a:r>
          </a:p>
          <a:p>
            <a:pPr algn="ctr"/>
            <a:r>
              <a:rPr lang="en-US" altLang="ko-KR" sz="1400" b="1" dirty="0"/>
              <a:t>Parts</a:t>
            </a:r>
            <a:endParaRPr lang="ko-KR" altLang="en-US" sz="1400" b="1" dirty="0"/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3CEB1027-C917-65B4-7EB7-7D68D21677E0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752987" y="2788033"/>
            <a:ext cx="3190784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5F9A5ED-7D61-8A14-85E4-688DA46233DA}"/>
              </a:ext>
            </a:extLst>
          </p:cNvPr>
          <p:cNvSpPr/>
          <p:nvPr/>
        </p:nvSpPr>
        <p:spPr>
          <a:xfrm>
            <a:off x="10945172" y="2561098"/>
            <a:ext cx="1267336" cy="454262"/>
          </a:xfrm>
          <a:prstGeom prst="rect">
            <a:avLst/>
          </a:prstGeom>
          <a:noFill/>
          <a:ln w="3810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Energy loss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4CB8C9D0-C3C3-AD36-3906-FFDA20ABA9D9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>
            <a:off x="4906577" y="1830079"/>
            <a:ext cx="0" cy="687631"/>
          </a:xfrm>
          <a:prstGeom prst="straightConnector1">
            <a:avLst/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7FE62D8D-4369-E578-0ABC-59C7929741B0}"/>
              </a:ext>
            </a:extLst>
          </p:cNvPr>
          <p:cNvSpPr/>
          <p:nvPr/>
        </p:nvSpPr>
        <p:spPr>
          <a:xfrm>
            <a:off x="7189398" y="1146897"/>
            <a:ext cx="1267336" cy="454262"/>
          </a:xfrm>
          <a:prstGeom prst="rect">
            <a:avLst/>
          </a:prstGeom>
          <a:noFill/>
          <a:ln w="3810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B0F0"/>
                </a:solidFill>
              </a:rPr>
              <a:t>Feedback</a:t>
            </a:r>
            <a:endParaRPr lang="ko-KR" altLang="en-US" sz="1400" b="1" dirty="0">
              <a:solidFill>
                <a:srgbClr val="00B0F0"/>
              </a:solidFill>
            </a:endParaRPr>
          </a:p>
        </p:txBody>
      </p: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85FAF773-7E70-6792-E266-15A24D418940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9782652" y="5068085"/>
            <a:ext cx="1161119" cy="14349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20029F4-696E-B452-6372-19FEAF3D385A}"/>
              </a:ext>
            </a:extLst>
          </p:cNvPr>
          <p:cNvSpPr/>
          <p:nvPr/>
        </p:nvSpPr>
        <p:spPr>
          <a:xfrm>
            <a:off x="10943771" y="4821390"/>
            <a:ext cx="1206440" cy="454262"/>
          </a:xfrm>
          <a:prstGeom prst="rect">
            <a:avLst/>
          </a:prstGeom>
          <a:noFill/>
          <a:ln w="3810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Moved </a:t>
            </a:r>
          </a:p>
          <a:p>
            <a:pPr algn="ctr"/>
            <a:r>
              <a:rPr lang="en-US" altLang="ko-KR" sz="1400" b="1" dirty="0"/>
              <a:t>Parts</a:t>
            </a:r>
            <a:endParaRPr lang="ko-KR" altLang="en-US" sz="1400" b="1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E6543D1-0172-BD0B-8C2D-B4CD55FA50C2}"/>
              </a:ext>
            </a:extLst>
          </p:cNvPr>
          <p:cNvSpPr/>
          <p:nvPr/>
        </p:nvSpPr>
        <p:spPr>
          <a:xfrm>
            <a:off x="1320800" y="3598245"/>
            <a:ext cx="9173029" cy="320489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4400" b="1" dirty="0"/>
              <a:t>COMPLETE			</a:t>
            </a:r>
          </a:p>
          <a:p>
            <a:pPr algn="ctr"/>
            <a:endParaRPr lang="ko-KR" altLang="en-US" sz="2800" b="1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134D40B-B0B4-FBF8-3937-5EAB895FA3DE}"/>
              </a:ext>
            </a:extLst>
          </p:cNvPr>
          <p:cNvSpPr/>
          <p:nvPr/>
        </p:nvSpPr>
        <p:spPr>
          <a:xfrm>
            <a:off x="5863772" y="2202490"/>
            <a:ext cx="4630058" cy="139575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584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34F0C-9D61-F3C0-FE96-6036A9720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highlight>
                  <a:srgbClr val="FFFFFF"/>
                </a:highlight>
                <a:latin typeface="Söhne"/>
              </a:rPr>
              <a:t>Simulation test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D164C-0607-4C61-8309-366EDBCF6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9601196" cy="33189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highlight>
                  <a:srgbClr val="FFFFFF"/>
                </a:highlight>
                <a:latin typeface="Söhne"/>
              </a:rPr>
              <a:t>Improve simulation model to check the availability of servo motors’ work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highlight>
                  <a:srgbClr val="FFFFFF"/>
                </a:highlight>
                <a:latin typeface="Söhne"/>
              </a:rPr>
              <a:t>Build artificial tendons and connect with servo motors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highlight>
                  <a:srgbClr val="FFFFFF"/>
                </a:highlight>
                <a:latin typeface="Söhne"/>
              </a:rPr>
              <a:t>Control finger motion by using only the forces from motors(rotating angle)</a:t>
            </a:r>
            <a:endParaRPr lang="en-US" altLang="ko-KR" b="0" i="0" dirty="0">
              <a:effectLst/>
              <a:highlight>
                <a:srgbClr val="FFFFFF"/>
              </a:highlight>
              <a:latin typeface="Söhne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highlight>
                  <a:srgbClr val="FFFFFF"/>
                </a:highlight>
                <a:latin typeface="Söhne"/>
              </a:rPr>
              <a:t>Able to check only few fingers due to the limitation</a:t>
            </a:r>
            <a:endParaRPr lang="en-US" altLang="ko-KR" b="0" i="0" dirty="0"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highlight>
                  <a:srgbClr val="FFFFFF"/>
                </a:highlight>
                <a:latin typeface="Söhne"/>
              </a:rPr>
              <a:t>Try to make without wire components but model goes heavy rapidly </a:t>
            </a:r>
            <a:br>
              <a:rPr lang="en-US" altLang="ko-KR" dirty="0">
                <a:highlight>
                  <a:srgbClr val="FFFFFF"/>
                </a:highlight>
                <a:latin typeface="Söhne"/>
              </a:rPr>
            </a:br>
            <a:r>
              <a:rPr lang="en-US" altLang="ko-KR" dirty="0">
                <a:highlight>
                  <a:srgbClr val="FFFFFF"/>
                </a:highlight>
                <a:latin typeface="Söhne"/>
              </a:rPr>
              <a:t>(calculation time: &lt;3sec → &gt;15min for 2 seconds of simulation scenario)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highlight>
                  <a:srgbClr val="FFFFFF"/>
                </a:highlight>
                <a:latin typeface="Söhne"/>
              </a:rPr>
              <a:t>In the case of a single finger, we can check the movements of tendons by using servo motor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74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6E5E839-040E-4D3E-B50A-8D803DFE4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F3F4B4-A2E6-47B5-92FB-37BEEAFA4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44983-35A9-99FE-E42D-29F82E9DF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5508"/>
            <a:ext cx="3354470" cy="5586984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tx2"/>
                </a:solidFill>
              </a:rPr>
              <a:t>Motivation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124D17-3A82-47D5-80C1-F990ABB1E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1CD8A21-030C-7F0A-9C00-DD9F695FE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7804" y="954756"/>
            <a:ext cx="5613283" cy="485388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</a:rPr>
              <a:t>Many prosthetic devices are expensive and not accessible to people in developing countries.</a:t>
            </a:r>
          </a:p>
          <a:p>
            <a:pPr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</a:rPr>
              <a:t>There is a need for low-cost, functional prosthetic limbs to improve the quality of life for amputees.</a:t>
            </a:r>
          </a:p>
          <a:p>
            <a:pPr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</a:rPr>
              <a:t>Advancements in 3D printing technology provide an opportunity to create affordable and customizable prosthetic devices.</a:t>
            </a:r>
          </a:p>
          <a:p>
            <a:pPr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</a:rPr>
              <a:t>This project aims to design and build a low-cost, 3D printed myoelectric prosthetic arm controlled by muscle contractions, making advanced prosthetics accessible to a broader population.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4A78C8-C0E0-45DA-BC2C-2C8D4153B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DEL_1">
            <a:hlinkClick r:id="" action="ppaction://media"/>
            <a:extLst>
              <a:ext uri="{FF2B5EF4-FFF2-40B4-BE49-F238E27FC236}">
                <a16:creationId xmlns:a16="http://schemas.microsoft.com/office/drawing/2014/main" id="{DE3C783C-7447-097F-0DC9-FB18FF6C30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788" y="1477963"/>
            <a:ext cx="11780837" cy="3902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658A63-6A29-2C39-FA9B-1F59585493FD}"/>
              </a:ext>
            </a:extLst>
          </p:cNvPr>
          <p:cNvSpPr txBox="1"/>
          <p:nvPr/>
        </p:nvSpPr>
        <p:spPr>
          <a:xfrm>
            <a:off x="2552762" y="350874"/>
            <a:ext cx="7084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Simulation of tendon manipulation</a:t>
            </a:r>
          </a:p>
        </p:txBody>
      </p:sp>
    </p:spTree>
    <p:extLst>
      <p:ext uri="{BB962C8B-B14F-4D97-AF65-F5344CB8AC3E}">
        <p14:creationId xmlns:p14="http://schemas.microsoft.com/office/powerpoint/2010/main" val="47514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F058-826C-B696-07FA-9A689709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ANIMATED MOMENT FOR GRIP</a:t>
            </a:r>
          </a:p>
        </p:txBody>
      </p:sp>
      <p:pic>
        <p:nvPicPr>
          <p:cNvPr id="4" name="240422_3Dsim_handonly">
            <a:hlinkClick r:id="" action="ppaction://media"/>
            <a:extLst>
              <a:ext uri="{FF2B5EF4-FFF2-40B4-BE49-F238E27FC236}">
                <a16:creationId xmlns:a16="http://schemas.microsoft.com/office/drawing/2014/main" id="{54CC8B3F-46CA-9DBE-EC33-85B09E01DF5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601428"/>
            <a:ext cx="10756924" cy="4366753"/>
          </a:xfrm>
        </p:spPr>
      </p:pic>
    </p:spTree>
    <p:extLst>
      <p:ext uri="{BB962C8B-B14F-4D97-AF65-F5344CB8AC3E}">
        <p14:creationId xmlns:p14="http://schemas.microsoft.com/office/powerpoint/2010/main" val="54830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4-05-07 at 16.32.16_b98527db">
            <a:hlinkClick r:id="" action="ppaction://media"/>
            <a:extLst>
              <a:ext uri="{FF2B5EF4-FFF2-40B4-BE49-F238E27FC236}">
                <a16:creationId xmlns:a16="http://schemas.microsoft.com/office/drawing/2014/main" id="{352C92DA-C603-DA10-5B11-157F8F8DFA6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7192" y="970935"/>
            <a:ext cx="10917615" cy="4916129"/>
          </a:xfrm>
        </p:spPr>
      </p:pic>
    </p:spTree>
    <p:extLst>
      <p:ext uri="{BB962C8B-B14F-4D97-AF65-F5344CB8AC3E}">
        <p14:creationId xmlns:p14="http://schemas.microsoft.com/office/powerpoint/2010/main" val="257780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6C31A3-76AA-E806-688A-38D570F1F72A}"/>
              </a:ext>
            </a:extLst>
          </p:cNvPr>
          <p:cNvSpPr txBox="1"/>
          <p:nvPr/>
        </p:nvSpPr>
        <p:spPr>
          <a:xfrm>
            <a:off x="3647701" y="678426"/>
            <a:ext cx="48965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Actual Testing Phase </a:t>
            </a:r>
          </a:p>
        </p:txBody>
      </p:sp>
      <p:pic>
        <p:nvPicPr>
          <p:cNvPr id="3" name="WhatsApp Video 2024-06-04 at 23.23.57_5a4ef8e6">
            <a:hlinkClick r:id="" action="ppaction://media"/>
            <a:extLst>
              <a:ext uri="{FF2B5EF4-FFF2-40B4-BE49-F238E27FC236}">
                <a16:creationId xmlns:a16="http://schemas.microsoft.com/office/drawing/2014/main" id="{439B8F21-7CAF-3B96-CEC4-A4949097D7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13997" y="1456088"/>
            <a:ext cx="3118674" cy="4154365"/>
          </a:xfrm>
          <a:prstGeom prst="rect">
            <a:avLst/>
          </a:prstGeom>
        </p:spPr>
      </p:pic>
      <p:pic>
        <p:nvPicPr>
          <p:cNvPr id="5" name="Picture 4" descr="A close-up of several wires&#10;&#10;Description automatically generated">
            <a:extLst>
              <a:ext uri="{FF2B5EF4-FFF2-40B4-BE49-F238E27FC236}">
                <a16:creationId xmlns:a16="http://schemas.microsoft.com/office/drawing/2014/main" id="{20E69847-72FA-0350-105C-0D42009782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236" y="1456088"/>
            <a:ext cx="2977893" cy="4154365"/>
          </a:xfrm>
          <a:prstGeom prst="rect">
            <a:avLst/>
          </a:prstGeom>
        </p:spPr>
      </p:pic>
      <p:pic>
        <p:nvPicPr>
          <p:cNvPr id="6" name="WhatsApp Video 2024-06-04 at 23.29.30_15613a93">
            <a:hlinkClick r:id="" action="ppaction://media"/>
            <a:extLst>
              <a:ext uri="{FF2B5EF4-FFF2-40B4-BE49-F238E27FC236}">
                <a16:creationId xmlns:a16="http://schemas.microsoft.com/office/drawing/2014/main" id="{22C4F768-497B-7730-A624-8A947BCB438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17694" y="1456088"/>
            <a:ext cx="2683634" cy="415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1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0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7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0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F62D8A-78FD-7CD3-D1E0-215FF6818DBE}"/>
              </a:ext>
            </a:extLst>
          </p:cNvPr>
          <p:cNvSpPr txBox="1"/>
          <p:nvPr/>
        </p:nvSpPr>
        <p:spPr>
          <a:xfrm>
            <a:off x="1047728" y="691909"/>
            <a:ext cx="399621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Basic structure of the current program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AE90C-C863-84F4-CA80-BAC4DBC9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763" y="1130709"/>
            <a:ext cx="3334411" cy="495673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A672E7D-E137-ADB5-8D1A-C4ABD315E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057785"/>
              </p:ext>
            </p:extLst>
          </p:nvPr>
        </p:nvGraphicFramePr>
        <p:xfrm>
          <a:off x="5191432" y="1965960"/>
          <a:ext cx="5745316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658">
                  <a:extLst>
                    <a:ext uri="{9D8B030D-6E8A-4147-A177-3AD203B41FA5}">
                      <a16:colId xmlns:a16="http://schemas.microsoft.com/office/drawing/2014/main" val="3829374070"/>
                    </a:ext>
                  </a:extLst>
                </a:gridCol>
                <a:gridCol w="2872658">
                  <a:extLst>
                    <a:ext uri="{9D8B030D-6E8A-4147-A177-3AD203B41FA5}">
                      <a16:colId xmlns:a16="http://schemas.microsoft.com/office/drawing/2014/main" val="2257083648"/>
                    </a:ext>
                  </a:extLst>
                </a:gridCol>
              </a:tblGrid>
              <a:tr h="2383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System Properties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431169"/>
                  </a:ext>
                </a:extLst>
              </a:tr>
              <a:tr h="2383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System 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710g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4623436"/>
                  </a:ext>
                </a:extLst>
              </a:tr>
              <a:tr h="2383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Material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5225647"/>
                  </a:ext>
                </a:extLst>
              </a:tr>
              <a:tr h="2383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Tendons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Nylon Fishing 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173036"/>
                  </a:ext>
                </a:extLst>
              </a:tr>
              <a:tr h="2383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Power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9v Battey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1062566"/>
                  </a:ext>
                </a:extLst>
              </a:tr>
              <a:tr h="2383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Microcontroller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Arduino Uno R3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3367413"/>
                  </a:ext>
                </a:extLst>
              </a:tr>
              <a:tr h="2383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EMG Sensors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Myowave 2.0 Sensor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2603691"/>
                  </a:ext>
                </a:extLst>
              </a:tr>
              <a:tr h="2383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Servo Voltage Regulator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AP1117 – 5V output, maximum current 1A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613927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9DA4BC9-F3D4-2E95-DA1F-2EF7089E82BC}"/>
              </a:ext>
            </a:extLst>
          </p:cNvPr>
          <p:cNvSpPr txBox="1"/>
          <p:nvPr/>
        </p:nvSpPr>
        <p:spPr>
          <a:xfrm>
            <a:off x="7272046" y="1322308"/>
            <a:ext cx="174438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System Insights</a:t>
            </a:r>
          </a:p>
        </p:txBody>
      </p:sp>
    </p:spTree>
    <p:extLst>
      <p:ext uri="{BB962C8B-B14F-4D97-AF65-F5344CB8AC3E}">
        <p14:creationId xmlns:p14="http://schemas.microsoft.com/office/powerpoint/2010/main" val="1143682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B54D542-560D-7ED6-623C-746B8F03F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84" y="2143568"/>
            <a:ext cx="10178980" cy="2958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BAFA53-323A-4542-A39F-C1AEA24FAA10}"/>
              </a:ext>
            </a:extLst>
          </p:cNvPr>
          <p:cNvSpPr txBox="1"/>
          <p:nvPr/>
        </p:nvSpPr>
        <p:spPr>
          <a:xfrm>
            <a:off x="3023723" y="1160207"/>
            <a:ext cx="6161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ptos" panose="020B0004020202020204" pitchFamily="34" charset="0"/>
              </a:rPr>
              <a:t>Estimate Costing of Project</a:t>
            </a:r>
          </a:p>
        </p:txBody>
      </p:sp>
    </p:spTree>
    <p:extLst>
      <p:ext uri="{BB962C8B-B14F-4D97-AF65-F5344CB8AC3E}">
        <p14:creationId xmlns:p14="http://schemas.microsoft.com/office/powerpoint/2010/main" val="3432725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  <a:latin typeface="Aptos Narrow" panose="020B0004020202020204" pitchFamily="34" charset="0"/>
              </a:rPr>
              <a:t>References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09030B-68B6-30CD-1FD0-2057837129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1749050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3046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How to Say 'Thank You' in Business | Proposify">
            <a:extLst>
              <a:ext uri="{FF2B5EF4-FFF2-40B4-BE49-F238E27FC236}">
                <a16:creationId xmlns:a16="http://schemas.microsoft.com/office/drawing/2014/main" id="{D76D77D7-F315-1F2C-5CAC-37B113A3D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" r="1135" b="4"/>
          <a:stretch/>
        </p:blipFill>
        <p:spPr bwMode="auto">
          <a:xfrm>
            <a:off x="486138" y="488137"/>
            <a:ext cx="11227442" cy="588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50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52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26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6D6E8-BC61-271D-E63B-A2E5BD2A0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Market Research</a:t>
            </a: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161B22-DDEA-39EE-6666-07BF4B984E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1062775"/>
              </p:ext>
            </p:extLst>
          </p:nvPr>
        </p:nvGraphicFramePr>
        <p:xfrm>
          <a:off x="5102942" y="2927849"/>
          <a:ext cx="6481046" cy="3451535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3240523">
                  <a:extLst>
                    <a:ext uri="{9D8B030D-6E8A-4147-A177-3AD203B41FA5}">
                      <a16:colId xmlns:a16="http://schemas.microsoft.com/office/drawing/2014/main" val="3997388607"/>
                    </a:ext>
                  </a:extLst>
                </a:gridCol>
                <a:gridCol w="3240523">
                  <a:extLst>
                    <a:ext uri="{9D8B030D-6E8A-4147-A177-3AD203B41FA5}">
                      <a16:colId xmlns:a16="http://schemas.microsoft.com/office/drawing/2014/main" val="1420892273"/>
                    </a:ext>
                  </a:extLst>
                </a:gridCol>
              </a:tblGrid>
              <a:tr h="30560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Aspect</a:t>
                      </a:r>
                      <a:endParaRPr lang="en-US" sz="1200" dirty="0">
                        <a:latin typeface="Aptos Narrow" panose="020B0004020202020204" pitchFamily="34" charset="0"/>
                      </a:endParaRPr>
                    </a:p>
                  </a:txBody>
                  <a:tcPr marL="77975" marR="77975" marT="38987" marB="3898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Extracted Data</a:t>
                      </a:r>
                      <a:endParaRPr lang="en-US" sz="1200" dirty="0">
                        <a:latin typeface="Aptos Narrow" panose="020B0004020202020204" pitchFamily="34" charset="0"/>
                      </a:endParaRPr>
                    </a:p>
                  </a:txBody>
                  <a:tcPr marL="77975" marR="77975" marT="38987" marB="38987"/>
                </a:tc>
                <a:extLst>
                  <a:ext uri="{0D108BD9-81ED-4DB2-BD59-A6C34878D82A}">
                    <a16:rowId xmlns:a16="http://schemas.microsoft.com/office/drawing/2014/main" val="574220396"/>
                  </a:ext>
                </a:extLst>
              </a:tr>
              <a:tr h="305605">
                <a:tc>
                  <a:txBody>
                    <a:bodyPr/>
                    <a:lstStyle/>
                    <a:p>
                      <a:pPr algn="l"/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Average Cost of Advanced Prosthetics</a:t>
                      </a:r>
                      <a:endParaRPr lang="en-US" sz="1200" dirty="0">
                        <a:latin typeface="Aptos Narrow" panose="020B0004020202020204" pitchFamily="34" charset="0"/>
                      </a:endParaRPr>
                    </a:p>
                  </a:txBody>
                  <a:tcPr marL="77975" marR="77975" marT="38987" marB="3898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kern="1200">
                          <a:solidFill>
                            <a:schemeClr val="dk1"/>
                          </a:solidFill>
                          <a:effectLst/>
                        </a:rPr>
                        <a:t>$20,000 - $100,000+</a:t>
                      </a:r>
                      <a:endParaRPr lang="en-US" sz="1200">
                        <a:latin typeface="Aptos Narrow" panose="020B0004020202020204" pitchFamily="34" charset="0"/>
                      </a:endParaRPr>
                    </a:p>
                  </a:txBody>
                  <a:tcPr marL="77975" marR="77975" marT="38987" marB="38987"/>
                </a:tc>
                <a:extLst>
                  <a:ext uri="{0D108BD9-81ED-4DB2-BD59-A6C34878D82A}">
                    <a16:rowId xmlns:a16="http://schemas.microsoft.com/office/drawing/2014/main" val="1364185296"/>
                  </a:ext>
                </a:extLst>
              </a:tr>
              <a:tr h="485372">
                <a:tc>
                  <a:txBody>
                    <a:bodyPr/>
                    <a:lstStyle/>
                    <a:p>
                      <a:pPr algn="l"/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Percentage of Amputees Unable to Afford Prosthetics</a:t>
                      </a:r>
                      <a:endParaRPr lang="en-US" sz="1200" dirty="0">
                        <a:latin typeface="Aptos Narrow" panose="020B0004020202020204" pitchFamily="34" charset="0"/>
                      </a:endParaRPr>
                    </a:p>
                  </a:txBody>
                  <a:tcPr marL="77975" marR="77975" marT="38987" marB="3898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kern="1200">
                          <a:solidFill>
                            <a:schemeClr val="dk1"/>
                          </a:solidFill>
                          <a:effectLst/>
                        </a:rPr>
                        <a:t>Approx. 75% in developing countries, 30%+ in developed countries</a:t>
                      </a:r>
                      <a:endParaRPr lang="en-US" sz="1200">
                        <a:latin typeface="Aptos Narrow" panose="020B0004020202020204" pitchFamily="34" charset="0"/>
                      </a:endParaRPr>
                    </a:p>
                  </a:txBody>
                  <a:tcPr marL="77975" marR="77975" marT="38987" marB="38987"/>
                </a:tc>
                <a:extLst>
                  <a:ext uri="{0D108BD9-81ED-4DB2-BD59-A6C34878D82A}">
                    <a16:rowId xmlns:a16="http://schemas.microsoft.com/office/drawing/2014/main" val="361569643"/>
                  </a:ext>
                </a:extLst>
              </a:tr>
              <a:tr h="844907">
                <a:tc>
                  <a:txBody>
                    <a:bodyPr/>
                    <a:lstStyle/>
                    <a:p>
                      <a:pPr algn="l"/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Impact on Healthcare Budgets</a:t>
                      </a:r>
                      <a:endParaRPr lang="en-US" sz="1200" dirty="0">
                        <a:latin typeface="Aptos Narrow" panose="020B0004020202020204" pitchFamily="34" charset="0"/>
                      </a:endParaRPr>
                    </a:p>
                  </a:txBody>
                  <a:tcPr marL="77975" marR="77975" marT="38987" marB="3898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Advanced prosthetics account for a significant portion of healthcare expenditures, limiting resources for other essential services</a:t>
                      </a:r>
                      <a:endParaRPr lang="en-US" sz="1200" dirty="0">
                        <a:latin typeface="Aptos Narrow" panose="020B0004020202020204" pitchFamily="34" charset="0"/>
                      </a:endParaRPr>
                    </a:p>
                  </a:txBody>
                  <a:tcPr marL="77975" marR="77975" marT="38987" marB="38987"/>
                </a:tc>
                <a:extLst>
                  <a:ext uri="{0D108BD9-81ED-4DB2-BD59-A6C34878D82A}">
                    <a16:rowId xmlns:a16="http://schemas.microsoft.com/office/drawing/2014/main" val="4168515849"/>
                  </a:ext>
                </a:extLst>
              </a:tr>
              <a:tr h="665139">
                <a:tc>
                  <a:txBody>
                    <a:bodyPr/>
                    <a:lstStyle/>
                    <a:p>
                      <a:pPr algn="l"/>
                      <a:r>
                        <a:rPr lang="en-US" sz="1200" b="0" kern="1200">
                          <a:solidFill>
                            <a:schemeClr val="dk1"/>
                          </a:solidFill>
                          <a:effectLst/>
                        </a:rPr>
                        <a:t>Geographic Disparities in Access</a:t>
                      </a:r>
                      <a:endParaRPr lang="en-US" sz="1200">
                        <a:latin typeface="Aptos Narrow" panose="020B0004020202020204" pitchFamily="34" charset="0"/>
                      </a:endParaRPr>
                    </a:p>
                  </a:txBody>
                  <a:tcPr marL="77975" marR="77975" marT="38987" marB="3898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Access to advanced prosthetics is disproportionately limited in rural and underserved areas</a:t>
                      </a:r>
                      <a:endParaRPr lang="en-US" sz="1200" dirty="0">
                        <a:latin typeface="Aptos Narrow" panose="020B0004020202020204" pitchFamily="34" charset="0"/>
                      </a:endParaRPr>
                    </a:p>
                  </a:txBody>
                  <a:tcPr marL="77975" marR="77975" marT="38987" marB="38987"/>
                </a:tc>
                <a:extLst>
                  <a:ext uri="{0D108BD9-81ED-4DB2-BD59-A6C34878D82A}">
                    <a16:rowId xmlns:a16="http://schemas.microsoft.com/office/drawing/2014/main" val="1759070412"/>
                  </a:ext>
                </a:extLst>
              </a:tr>
              <a:tr h="844907">
                <a:tc>
                  <a:txBody>
                    <a:bodyPr/>
                    <a:lstStyle/>
                    <a:p>
                      <a:pPr algn="l"/>
                      <a:r>
                        <a:rPr lang="en-US" sz="1200" b="0" kern="1200">
                          <a:solidFill>
                            <a:schemeClr val="dk1"/>
                          </a:solidFill>
                          <a:effectLst/>
                        </a:rPr>
                        <a:t>Economic Implications</a:t>
                      </a:r>
                      <a:endParaRPr lang="en-US" sz="1200">
                        <a:latin typeface="Aptos Narrow" panose="020B0004020202020204" pitchFamily="34" charset="0"/>
                      </a:endParaRPr>
                    </a:p>
                  </a:txBody>
                  <a:tcPr marL="77975" marR="77975" marT="38987" marB="3898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High costs of advanced prosthetics contribute to economic disparities and hinder socio-economic mobility for individuals with limb differences</a:t>
                      </a:r>
                      <a:endParaRPr lang="en-US" sz="1200" dirty="0">
                        <a:latin typeface="Aptos Narrow" panose="020B0004020202020204" pitchFamily="34" charset="0"/>
                      </a:endParaRPr>
                    </a:p>
                  </a:txBody>
                  <a:tcPr marL="77975" marR="77975" marT="38987" marB="38987"/>
                </a:tc>
                <a:extLst>
                  <a:ext uri="{0D108BD9-81ED-4DB2-BD59-A6C34878D82A}">
                    <a16:rowId xmlns:a16="http://schemas.microsoft.com/office/drawing/2014/main" val="3873340728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21B3CE5D-4C1E-9E26-6BB9-27B624CD0A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0622913"/>
              </p:ext>
            </p:extLst>
          </p:nvPr>
        </p:nvGraphicFramePr>
        <p:xfrm>
          <a:off x="5692877" y="304209"/>
          <a:ext cx="5309420" cy="2145024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2654710">
                  <a:extLst>
                    <a:ext uri="{9D8B030D-6E8A-4147-A177-3AD203B41FA5}">
                      <a16:colId xmlns:a16="http://schemas.microsoft.com/office/drawing/2014/main" val="1855364759"/>
                    </a:ext>
                  </a:extLst>
                </a:gridCol>
                <a:gridCol w="2654710">
                  <a:extLst>
                    <a:ext uri="{9D8B030D-6E8A-4147-A177-3AD203B41FA5}">
                      <a16:colId xmlns:a16="http://schemas.microsoft.com/office/drawing/2014/main" val="2068513091"/>
                    </a:ext>
                  </a:extLst>
                </a:gridCol>
              </a:tblGrid>
              <a:tr h="3064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Company</a:t>
                      </a:r>
                      <a:endParaRPr lang="en-US" sz="1200" dirty="0">
                        <a:latin typeface="Aptos Narrow" panose="020B0004020202020204" pitchFamily="34" charset="0"/>
                      </a:endParaRPr>
                    </a:p>
                  </a:txBody>
                  <a:tcPr marL="80428" marR="80428" marT="40214" marB="402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Approximate Cost Range</a:t>
                      </a:r>
                      <a:endParaRPr lang="en-US" sz="1200">
                        <a:latin typeface="Aptos Narrow" panose="020B0004020202020204" pitchFamily="34" charset="0"/>
                      </a:endParaRPr>
                    </a:p>
                  </a:txBody>
                  <a:tcPr marL="80428" marR="80428" marT="40214" marB="40214"/>
                </a:tc>
                <a:extLst>
                  <a:ext uri="{0D108BD9-81ED-4DB2-BD59-A6C34878D82A}">
                    <a16:rowId xmlns:a16="http://schemas.microsoft.com/office/drawing/2014/main" val="4195755488"/>
                  </a:ext>
                </a:extLst>
              </a:tr>
              <a:tr h="306432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Össur</a:t>
                      </a:r>
                      <a:endParaRPr lang="en-US" sz="1200" dirty="0">
                        <a:latin typeface="Aptos Narrow" panose="020B0004020202020204" pitchFamily="34" charset="0"/>
                      </a:endParaRPr>
                    </a:p>
                  </a:txBody>
                  <a:tcPr marL="80428" marR="80428" marT="40214" marB="402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>
                          <a:solidFill>
                            <a:schemeClr val="dk1"/>
                          </a:solidFill>
                          <a:effectLst/>
                        </a:rPr>
                        <a:t>$20,000 - $60,000</a:t>
                      </a:r>
                      <a:endParaRPr lang="en-US" sz="1200">
                        <a:latin typeface="Aptos Narrow" panose="020B0004020202020204" pitchFamily="34" charset="0"/>
                      </a:endParaRPr>
                    </a:p>
                  </a:txBody>
                  <a:tcPr marL="80428" marR="80428" marT="40214" marB="40214"/>
                </a:tc>
                <a:extLst>
                  <a:ext uri="{0D108BD9-81ED-4DB2-BD59-A6C34878D82A}">
                    <a16:rowId xmlns:a16="http://schemas.microsoft.com/office/drawing/2014/main" val="3983956604"/>
                  </a:ext>
                </a:extLst>
              </a:tr>
              <a:tr h="306432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>
                          <a:solidFill>
                            <a:schemeClr val="dk1"/>
                          </a:solidFill>
                          <a:effectLst/>
                        </a:rPr>
                        <a:t>Touch Bionics</a:t>
                      </a:r>
                      <a:endParaRPr lang="en-US" sz="1200">
                        <a:latin typeface="Aptos Narrow" panose="020B0004020202020204" pitchFamily="34" charset="0"/>
                      </a:endParaRPr>
                    </a:p>
                  </a:txBody>
                  <a:tcPr marL="80428" marR="80428" marT="40214" marB="402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$60,000 - $100,000+</a:t>
                      </a:r>
                      <a:endParaRPr lang="en-US" sz="1200" dirty="0">
                        <a:latin typeface="Aptos Narrow" panose="020B0004020202020204" pitchFamily="34" charset="0"/>
                      </a:endParaRPr>
                    </a:p>
                  </a:txBody>
                  <a:tcPr marL="80428" marR="80428" marT="40214" marB="40214"/>
                </a:tc>
                <a:extLst>
                  <a:ext uri="{0D108BD9-81ED-4DB2-BD59-A6C34878D82A}">
                    <a16:rowId xmlns:a16="http://schemas.microsoft.com/office/drawing/2014/main" val="3914009680"/>
                  </a:ext>
                </a:extLst>
              </a:tr>
              <a:tr h="306432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>
                          <a:solidFill>
                            <a:schemeClr val="dk1"/>
                          </a:solidFill>
                          <a:effectLst/>
                        </a:rPr>
                        <a:t>Hanger Clinic</a:t>
                      </a:r>
                      <a:endParaRPr lang="en-US" sz="1200">
                        <a:latin typeface="Aptos Narrow" panose="020B0004020202020204" pitchFamily="34" charset="0"/>
                      </a:endParaRPr>
                    </a:p>
                  </a:txBody>
                  <a:tcPr marL="80428" marR="80428" marT="40214" marB="402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$20,000 - $70,000</a:t>
                      </a:r>
                      <a:endParaRPr lang="en-US" sz="1200" dirty="0">
                        <a:latin typeface="Aptos Narrow" panose="020B0004020202020204" pitchFamily="34" charset="0"/>
                      </a:endParaRPr>
                    </a:p>
                  </a:txBody>
                  <a:tcPr marL="80428" marR="80428" marT="40214" marB="40214"/>
                </a:tc>
                <a:extLst>
                  <a:ext uri="{0D108BD9-81ED-4DB2-BD59-A6C34878D82A}">
                    <a16:rowId xmlns:a16="http://schemas.microsoft.com/office/drawing/2014/main" val="250047978"/>
                  </a:ext>
                </a:extLst>
              </a:tr>
              <a:tr h="306432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>
                          <a:solidFill>
                            <a:schemeClr val="dk1"/>
                          </a:solidFill>
                          <a:effectLst/>
                        </a:rPr>
                        <a:t>Fillauer</a:t>
                      </a:r>
                      <a:endParaRPr lang="en-US" sz="1200">
                        <a:latin typeface="Aptos Narrow" panose="020B0004020202020204" pitchFamily="34" charset="0"/>
                      </a:endParaRPr>
                    </a:p>
                  </a:txBody>
                  <a:tcPr marL="80428" marR="80428" marT="40214" marB="402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$30,000 - $80,000</a:t>
                      </a:r>
                      <a:endParaRPr lang="en-US" sz="1200" dirty="0">
                        <a:latin typeface="Aptos Narrow" panose="020B0004020202020204" pitchFamily="34" charset="0"/>
                      </a:endParaRPr>
                    </a:p>
                  </a:txBody>
                  <a:tcPr marL="80428" marR="80428" marT="40214" marB="40214"/>
                </a:tc>
                <a:extLst>
                  <a:ext uri="{0D108BD9-81ED-4DB2-BD59-A6C34878D82A}">
                    <a16:rowId xmlns:a16="http://schemas.microsoft.com/office/drawing/2014/main" val="1201546016"/>
                  </a:ext>
                </a:extLst>
              </a:tr>
              <a:tr h="306432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>
                          <a:solidFill>
                            <a:schemeClr val="dk1"/>
                          </a:solidFill>
                          <a:effectLst/>
                        </a:rPr>
                        <a:t>Ottobock</a:t>
                      </a:r>
                      <a:endParaRPr lang="en-US" sz="1200">
                        <a:latin typeface="Aptos Narrow" panose="020B0004020202020204" pitchFamily="34" charset="0"/>
                      </a:endParaRPr>
                    </a:p>
                  </a:txBody>
                  <a:tcPr marL="80428" marR="80428" marT="40214" marB="402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$30,000 - $100,000+</a:t>
                      </a:r>
                      <a:endParaRPr lang="en-US" sz="1200" dirty="0">
                        <a:latin typeface="Aptos Narrow" panose="020B0004020202020204" pitchFamily="34" charset="0"/>
                      </a:endParaRPr>
                    </a:p>
                  </a:txBody>
                  <a:tcPr marL="80428" marR="80428" marT="40214" marB="40214"/>
                </a:tc>
                <a:extLst>
                  <a:ext uri="{0D108BD9-81ED-4DB2-BD59-A6C34878D82A}">
                    <a16:rowId xmlns:a16="http://schemas.microsoft.com/office/drawing/2014/main" val="2365991475"/>
                  </a:ext>
                </a:extLst>
              </a:tr>
              <a:tr h="306432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WillowWood</a:t>
                      </a:r>
                      <a:endParaRPr lang="en-US" sz="1200" dirty="0">
                        <a:latin typeface="Aptos Narrow" panose="020B0004020202020204" pitchFamily="34" charset="0"/>
                      </a:endParaRPr>
                    </a:p>
                  </a:txBody>
                  <a:tcPr marL="80428" marR="80428" marT="40214" marB="402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$20,000 - $60,000</a:t>
                      </a:r>
                      <a:endParaRPr lang="en-US" sz="1200" dirty="0">
                        <a:latin typeface="Aptos Narrow" panose="020B0004020202020204" pitchFamily="34" charset="0"/>
                      </a:endParaRPr>
                    </a:p>
                  </a:txBody>
                  <a:tcPr marL="80428" marR="80428" marT="40214" marB="40214"/>
                </a:tc>
                <a:extLst>
                  <a:ext uri="{0D108BD9-81ED-4DB2-BD59-A6C34878D82A}">
                    <a16:rowId xmlns:a16="http://schemas.microsoft.com/office/drawing/2014/main" val="614270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784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C878D9A-77BE-4701-AE3D-EEFC53CD5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43BE08-0ED1-4B73-AC6D-B7E26A59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6B2094-7FC0-45FC-BFED-3CB88CEE6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1CDA5-0217-E8FC-1239-2DE352A15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Project Market Position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A4B640-BB7F-4272-A710-068DBA9F9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DC6E543-20B6-303B-BD3B-6929EC897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934" y="469900"/>
            <a:ext cx="5953630" cy="540596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Current commercial myoelectric prosthetics, such as the Bebionic 3 and i-Limb digits, are expensive and less accessible. The project aims to offer a competitive alternative with similar functionalities at a fraction of the cost​.</a:t>
            </a:r>
          </a:p>
          <a:p>
            <a:pPr>
              <a:lnSpc>
                <a:spcPct val="90000"/>
              </a:lnSpc>
            </a:pPr>
            <a:r>
              <a:rPr lang="en-US" sz="2000"/>
              <a:t>The proposed 3D printed prosthetic arm aims to keep the material cost under $500, significantly lowering the barrier to entry for users who need affordable solutions .</a:t>
            </a:r>
          </a:p>
          <a:p>
            <a:pPr>
              <a:lnSpc>
                <a:spcPct val="90000"/>
              </a:lnSpc>
            </a:pPr>
            <a:r>
              <a:rPr lang="en-US" sz="2000"/>
              <a:t>Primary target includes amputees and individuals born without limbs who cannot afford high-cost prosthetics.</a:t>
            </a:r>
          </a:p>
          <a:p>
            <a:pPr>
              <a:lnSpc>
                <a:spcPct val="90000"/>
              </a:lnSpc>
            </a:pPr>
            <a:r>
              <a:rPr lang="en-US" sz="2000"/>
              <a:t>Utilization of 3D printing technology to rapidly prototype and produce prosthetic components at a lower cost and Innovations in materials and design improvements can enhance the durability and functionality of the prosthetic arm.</a:t>
            </a:r>
          </a:p>
        </p:txBody>
      </p:sp>
    </p:spTree>
    <p:extLst>
      <p:ext uri="{BB962C8B-B14F-4D97-AF65-F5344CB8AC3E}">
        <p14:creationId xmlns:p14="http://schemas.microsoft.com/office/powerpoint/2010/main" val="2765062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6EB80-9BC2-96EB-BAC2-DFF143568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Insights on our Design</a:t>
            </a: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529EFA-E5FC-0647-2B0E-CB0066F55D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137159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5678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7DEDD00-5E71-418B-9C3C-9B71B0182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8AA894-60A7-4A09-919E-54EF7C3EC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680684-9D82-4E2B-9E9A-778390DA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28899EB-8201-46DC-A208-67136E6BA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8681DBB-DB5A-40DF-8333-C7E1C945B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DC6462-222F-5947-7B63-A310CA13C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Methodology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BA11CA6-B053-451A-131C-F34AC113DF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396816"/>
              </p:ext>
            </p:extLst>
          </p:nvPr>
        </p:nvGraphicFramePr>
        <p:xfrm>
          <a:off x="1295401" y="2675822"/>
          <a:ext cx="9601197" cy="2985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08782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3E3CED3-8830-45C9-8D6C-F4ECADD4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F2D62A-C66C-42DF-8C05-99B0B1A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11" y="350556"/>
            <a:ext cx="11542779" cy="6156888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38408D-2BD0-72D6-CFF2-2A2DE04C0774}"/>
              </a:ext>
            </a:extLst>
          </p:cNvPr>
          <p:cNvSpPr txBox="1"/>
          <p:nvPr/>
        </p:nvSpPr>
        <p:spPr>
          <a:xfrm>
            <a:off x="4335927" y="451310"/>
            <a:ext cx="3865621" cy="655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41248">
              <a:spcAft>
                <a:spcPts val="600"/>
              </a:spcAft>
            </a:pPr>
            <a:r>
              <a:rPr lang="en-US" sz="368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Literature Review</a:t>
            </a:r>
            <a:endParaRPr lang="en-US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BECF8-97B0-92F8-EE07-18EA68EA44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455" r="7941"/>
          <a:stretch/>
        </p:blipFill>
        <p:spPr>
          <a:xfrm>
            <a:off x="1295658" y="1640060"/>
            <a:ext cx="4246198" cy="10892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AA3F0D-F006-CE87-9F11-8D1DBC46AC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73" r="12769"/>
          <a:stretch/>
        </p:blipFill>
        <p:spPr>
          <a:xfrm>
            <a:off x="5652216" y="1669547"/>
            <a:ext cx="1233044" cy="1086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9BC9E4-CF0D-102E-41D2-64CBCB38138F}"/>
              </a:ext>
            </a:extLst>
          </p:cNvPr>
          <p:cNvSpPr txBox="1"/>
          <p:nvPr/>
        </p:nvSpPr>
        <p:spPr>
          <a:xfrm>
            <a:off x="2438154" y="1231387"/>
            <a:ext cx="1868460" cy="3471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defTabSz="841248">
              <a:spcAft>
                <a:spcPts val="600"/>
              </a:spcAft>
            </a:pPr>
            <a:r>
              <a:rPr lang="en-US" sz="1656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Elbow-Wrist Length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0FE476-647E-41B0-3C1E-06A2567A9B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983"/>
          <a:stretch/>
        </p:blipFill>
        <p:spPr>
          <a:xfrm>
            <a:off x="1294074" y="3236591"/>
            <a:ext cx="4246198" cy="1086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384B72-4644-7C1C-6B4A-F454BF61E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1574" y="3155354"/>
            <a:ext cx="1566463" cy="1086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5711C4-7CD3-74EF-4E86-6CD659773297}"/>
              </a:ext>
            </a:extLst>
          </p:cNvPr>
          <p:cNvSpPr txBox="1"/>
          <p:nvPr/>
        </p:nvSpPr>
        <p:spPr>
          <a:xfrm>
            <a:off x="2289032" y="2796114"/>
            <a:ext cx="2059988" cy="3471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defTabSz="841248">
              <a:spcAft>
                <a:spcPts val="600"/>
              </a:spcAft>
            </a:pPr>
            <a:r>
              <a:rPr lang="en-US" sz="1656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Forearm-Hand Length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FFA062-AA53-94AC-8143-3AA77751BE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868"/>
          <a:stretch/>
        </p:blipFill>
        <p:spPr>
          <a:xfrm>
            <a:off x="1094095" y="4889907"/>
            <a:ext cx="4584074" cy="11850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73B4B3-F819-FF48-7016-BCAEDF4C3D43}"/>
              </a:ext>
            </a:extLst>
          </p:cNvPr>
          <p:cNvSpPr txBox="1"/>
          <p:nvPr/>
        </p:nvSpPr>
        <p:spPr>
          <a:xfrm>
            <a:off x="2661854" y="4436871"/>
            <a:ext cx="1353256" cy="3471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defTabSz="841248">
              <a:spcAft>
                <a:spcPts val="600"/>
              </a:spcAft>
            </a:pPr>
            <a:r>
              <a:rPr lang="en-US" sz="1656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Hand Breadth</a:t>
            </a:r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E1AEF7-3222-8343-5720-7CA03282AA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2569"/>
          <a:stretch/>
        </p:blipFill>
        <p:spPr>
          <a:xfrm>
            <a:off x="5779482" y="4583544"/>
            <a:ext cx="1202824" cy="16076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164435-6D2B-453D-9684-22E0AA9351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2157" y="1727164"/>
            <a:ext cx="4202072" cy="10863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2947FD-C7E3-8FD8-F207-8201BA58A732}"/>
              </a:ext>
            </a:extLst>
          </p:cNvPr>
          <p:cNvSpPr txBox="1"/>
          <p:nvPr/>
        </p:nvSpPr>
        <p:spPr>
          <a:xfrm>
            <a:off x="8090626" y="1370527"/>
            <a:ext cx="1911101" cy="3471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defTabSz="841248">
              <a:spcAft>
                <a:spcPts val="600"/>
              </a:spcAft>
            </a:pPr>
            <a:r>
              <a:rPr lang="en-US" sz="1656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Hand Circumference</a:t>
            </a:r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77F436D-C843-0F36-B8D2-77AA420EC2C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6029"/>
          <a:stretch/>
        </p:blipFill>
        <p:spPr>
          <a:xfrm>
            <a:off x="7251269" y="2937238"/>
            <a:ext cx="1721924" cy="14259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2713DFD-B186-89F3-C583-5D2340D96E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38522" y="2940143"/>
            <a:ext cx="1946141" cy="14259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1C0470A-0A88-6D98-EC47-B5B396EDAD6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088"/>
          <a:stretch/>
        </p:blipFill>
        <p:spPr>
          <a:xfrm>
            <a:off x="7083620" y="4849735"/>
            <a:ext cx="4014285" cy="108631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8168741-75FF-21EF-077A-F74139B97E97}"/>
              </a:ext>
            </a:extLst>
          </p:cNvPr>
          <p:cNvSpPr txBox="1"/>
          <p:nvPr/>
        </p:nvSpPr>
        <p:spPr>
          <a:xfrm>
            <a:off x="8605563" y="4435535"/>
            <a:ext cx="1285929" cy="3471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defTabSz="841248">
              <a:spcAft>
                <a:spcPts val="600"/>
              </a:spcAft>
            </a:pPr>
            <a:r>
              <a:rPr lang="en-US" sz="1656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Hand Length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11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4908D1-E78A-E47A-3F45-19F6E0ACB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62"/>
          <a:stretch/>
        </p:blipFill>
        <p:spPr>
          <a:xfrm>
            <a:off x="149724" y="540774"/>
            <a:ext cx="5029636" cy="12225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9B532A-31B2-8119-09F0-CD7805EEA169}"/>
              </a:ext>
            </a:extLst>
          </p:cNvPr>
          <p:cNvSpPr txBox="1"/>
          <p:nvPr/>
        </p:nvSpPr>
        <p:spPr>
          <a:xfrm>
            <a:off x="1524000" y="171442"/>
            <a:ext cx="246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Shoulder Elbow Length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C0504F-C505-83AE-8B2B-58CF67C3B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657" y="451371"/>
            <a:ext cx="1311979" cy="13119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1D11A1-82AA-26CF-9861-2AEC288A5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24" y="2038233"/>
            <a:ext cx="4907705" cy="11812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E113E6-51EB-B11C-0CFD-65348BF58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360" y="2049101"/>
            <a:ext cx="1506575" cy="13074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9DD0D1-CCA8-24EF-3CDB-D1878E4C14C1}"/>
              </a:ext>
            </a:extLst>
          </p:cNvPr>
          <p:cNvSpPr txBox="1"/>
          <p:nvPr/>
        </p:nvSpPr>
        <p:spPr>
          <a:xfrm>
            <a:off x="1899038" y="1853567"/>
            <a:ext cx="171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Thumb Breadth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BC3027-D68A-0D38-B88E-1C8CD7E7C1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11" r="35518"/>
          <a:stretch/>
        </p:blipFill>
        <p:spPr>
          <a:xfrm>
            <a:off x="6572318" y="3726538"/>
            <a:ext cx="4837473" cy="2819323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8241E9F-BAD8-E4E4-5870-C43FCD343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017082"/>
              </p:ext>
            </p:extLst>
          </p:nvPr>
        </p:nvGraphicFramePr>
        <p:xfrm>
          <a:off x="6572316" y="3170903"/>
          <a:ext cx="483747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5111">
                  <a:extLst>
                    <a:ext uri="{9D8B030D-6E8A-4147-A177-3AD203B41FA5}">
                      <a16:colId xmlns:a16="http://schemas.microsoft.com/office/drawing/2014/main" val="1251369235"/>
                    </a:ext>
                  </a:extLst>
                </a:gridCol>
                <a:gridCol w="599768">
                  <a:extLst>
                    <a:ext uri="{9D8B030D-6E8A-4147-A177-3AD203B41FA5}">
                      <a16:colId xmlns:a16="http://schemas.microsoft.com/office/drawing/2014/main" val="3025229159"/>
                    </a:ext>
                  </a:extLst>
                </a:gridCol>
                <a:gridCol w="540774">
                  <a:extLst>
                    <a:ext uri="{9D8B030D-6E8A-4147-A177-3AD203B41FA5}">
                      <a16:colId xmlns:a16="http://schemas.microsoft.com/office/drawing/2014/main" val="4116012107"/>
                    </a:ext>
                  </a:extLst>
                </a:gridCol>
                <a:gridCol w="684327">
                  <a:extLst>
                    <a:ext uri="{9D8B030D-6E8A-4147-A177-3AD203B41FA5}">
                      <a16:colId xmlns:a16="http://schemas.microsoft.com/office/drawing/2014/main" val="507765954"/>
                    </a:ext>
                  </a:extLst>
                </a:gridCol>
                <a:gridCol w="967495">
                  <a:extLst>
                    <a:ext uri="{9D8B030D-6E8A-4147-A177-3AD203B41FA5}">
                      <a16:colId xmlns:a16="http://schemas.microsoft.com/office/drawing/2014/main" val="1220400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STD Deviation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8669105"/>
                  </a:ext>
                </a:extLst>
              </a:tr>
            </a:tbl>
          </a:graphicData>
        </a:graphic>
      </p:graphicFrame>
      <p:pic>
        <p:nvPicPr>
          <p:cNvPr id="16" name="Picture 15" descr="A drawing of a hand with a line and a straight line&#10;&#10;Description automatically generated">
            <a:extLst>
              <a:ext uri="{FF2B5EF4-FFF2-40B4-BE49-F238E27FC236}">
                <a16:creationId xmlns:a16="http://schemas.microsoft.com/office/drawing/2014/main" id="{886C95BB-17E4-4FDC-5361-AB02ADC513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6743" y="171442"/>
            <a:ext cx="2610459" cy="2811780"/>
          </a:xfrm>
          <a:prstGeom prst="rect">
            <a:avLst/>
          </a:prstGeom>
        </p:spPr>
      </p:pic>
      <p:pic>
        <p:nvPicPr>
          <p:cNvPr id="17" name="Picture 16" descr="A drawing of a finger pointing&#10;&#10;Description automatically generated">
            <a:extLst>
              <a:ext uri="{FF2B5EF4-FFF2-40B4-BE49-F238E27FC236}">
                <a16:creationId xmlns:a16="http://schemas.microsoft.com/office/drawing/2014/main" id="{25A2C64D-E42B-16AA-9A8C-C325825DE6A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461" r="3682"/>
          <a:stretch/>
        </p:blipFill>
        <p:spPr>
          <a:xfrm>
            <a:off x="9301315" y="980715"/>
            <a:ext cx="2389239" cy="17221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95746C3-6239-39C7-0457-879A0CD1F2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0309" y="171442"/>
            <a:ext cx="1739482" cy="12812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966712-7553-A550-921B-A17E7C8134E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1939" b="6781"/>
          <a:stretch/>
        </p:blipFill>
        <p:spPr>
          <a:xfrm>
            <a:off x="363794" y="3429000"/>
            <a:ext cx="1759974" cy="24506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CDFAB8-F270-6FEB-9F3E-60BDE74FD6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8400" y="3494318"/>
            <a:ext cx="1174633" cy="24184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10B0A7C-90E2-1252-2B94-D8C0D3793C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8052" y="3638565"/>
            <a:ext cx="1239377" cy="211726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9DECD7-7C83-96A2-5D90-98C69447B5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09422" y="3847282"/>
            <a:ext cx="995108" cy="166596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19799C7-E992-6424-2128-B8F47DA6DE3E}"/>
              </a:ext>
            </a:extLst>
          </p:cNvPr>
          <p:cNvSpPr txBox="1"/>
          <p:nvPr/>
        </p:nvSpPr>
        <p:spPr>
          <a:xfrm>
            <a:off x="1823857" y="5912541"/>
            <a:ext cx="35783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Anthropometric hand dimensions.</a:t>
            </a:r>
          </a:p>
        </p:txBody>
      </p:sp>
    </p:spTree>
    <p:extLst>
      <p:ext uri="{BB962C8B-B14F-4D97-AF65-F5344CB8AC3E}">
        <p14:creationId xmlns:p14="http://schemas.microsoft.com/office/powerpoint/2010/main" val="1142510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8EA0E-D42C-D0BD-4111-B232CDE26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Exploded view of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C56A2-EB95-2DFD-8AD1-EA6867885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88AED-58E7-4274-34F8-A08D7715B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556932"/>
            <a:ext cx="9600762" cy="3318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7EB3D5-2785-7A56-656B-D398D8599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516" y="2556932"/>
            <a:ext cx="2551135" cy="18651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D20701-9210-4DCD-7F54-777E60C11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020859" y="2091099"/>
            <a:ext cx="1204064" cy="27967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F8F785-2DD5-7A1B-F0BB-320BDB48D5FD}"/>
              </a:ext>
            </a:extLst>
          </p:cNvPr>
          <p:cNvSpPr txBox="1"/>
          <p:nvPr/>
        </p:nvSpPr>
        <p:spPr>
          <a:xfrm>
            <a:off x="2942853" y="2702792"/>
            <a:ext cx="2757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Isometric View of Assembly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A420B-F510-FD5D-D3DF-1B114E25F5C8}"/>
              </a:ext>
            </a:extLst>
          </p:cNvPr>
          <p:cNvSpPr txBox="1"/>
          <p:nvPr/>
        </p:nvSpPr>
        <p:spPr>
          <a:xfrm>
            <a:off x="7490209" y="2537529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View of Assembly</a:t>
            </a:r>
          </a:p>
        </p:txBody>
      </p:sp>
    </p:spTree>
    <p:extLst>
      <p:ext uri="{BB962C8B-B14F-4D97-AF65-F5344CB8AC3E}">
        <p14:creationId xmlns:p14="http://schemas.microsoft.com/office/powerpoint/2010/main" val="40595560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1318</Words>
  <Application>Microsoft Office PowerPoint</Application>
  <PresentationFormat>Widescreen</PresentationFormat>
  <Paragraphs>215</Paragraphs>
  <Slides>27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Aptos</vt:lpstr>
      <vt:lpstr>Aptos Display</vt:lpstr>
      <vt:lpstr>Aptos Narrow</vt:lpstr>
      <vt:lpstr>Arial</vt:lpstr>
      <vt:lpstr>Garamond</vt:lpstr>
      <vt:lpstr>Söhne</vt:lpstr>
      <vt:lpstr>Organic</vt:lpstr>
      <vt:lpstr>Office Theme</vt:lpstr>
      <vt:lpstr>Design of Affordable Myoelectric Prosthetic Arm</vt:lpstr>
      <vt:lpstr>Motivation</vt:lpstr>
      <vt:lpstr>Market Research</vt:lpstr>
      <vt:lpstr>Project Market Position</vt:lpstr>
      <vt:lpstr>Insights on our Design</vt:lpstr>
      <vt:lpstr>Methodology</vt:lpstr>
      <vt:lpstr>PowerPoint Presentation</vt:lpstr>
      <vt:lpstr>PowerPoint Presentation</vt:lpstr>
      <vt:lpstr>Exploded view of Assembly</vt:lpstr>
      <vt:lpstr>Bill of Material for Assembly</vt:lpstr>
      <vt:lpstr>PowerPoint Presentation</vt:lpstr>
      <vt:lpstr>PowerPoint Presentation</vt:lpstr>
      <vt:lpstr>Understanding Hand Movements and Degrees of Freedom (DOF)</vt:lpstr>
      <vt:lpstr>Evolution of Prosthetic Hand Mechanisms</vt:lpstr>
      <vt:lpstr>PowerPoint Presentation</vt:lpstr>
      <vt:lpstr>Technical Specifications</vt:lpstr>
      <vt:lpstr>Circuit Design</vt:lpstr>
      <vt:lpstr>PowerPoint Presentation</vt:lpstr>
      <vt:lpstr>Simulation test</vt:lpstr>
      <vt:lpstr>PowerPoint Presentation</vt:lpstr>
      <vt:lpstr>ANIMATED MOMENT FOR GRIP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Patel,Samarth Pinakinbhai</dc:creator>
  <cp:lastModifiedBy>Patel,Samarth Pinakinbhai</cp:lastModifiedBy>
  <cp:revision>15</cp:revision>
  <dcterms:created xsi:type="dcterms:W3CDTF">2024-06-04T13:54:50Z</dcterms:created>
  <dcterms:modified xsi:type="dcterms:W3CDTF">2024-06-05T13:05:41Z</dcterms:modified>
</cp:coreProperties>
</file>